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02" r:id="rId2"/>
    <p:sldId id="303" r:id="rId3"/>
    <p:sldId id="257" r:id="rId4"/>
    <p:sldId id="258" r:id="rId5"/>
    <p:sldId id="304" r:id="rId6"/>
    <p:sldId id="305" r:id="rId7"/>
    <p:sldId id="306" r:id="rId8"/>
    <p:sldId id="307" r:id="rId9"/>
    <p:sldId id="285" r:id="rId10"/>
    <p:sldId id="293" r:id="rId11"/>
    <p:sldId id="308" r:id="rId12"/>
    <p:sldId id="309" r:id="rId13"/>
    <p:sldId id="326" r:id="rId14"/>
    <p:sldId id="296" r:id="rId15"/>
    <p:sldId id="318" r:id="rId16"/>
    <p:sldId id="320" r:id="rId17"/>
    <p:sldId id="319" r:id="rId18"/>
    <p:sldId id="323" r:id="rId19"/>
    <p:sldId id="324" r:id="rId20"/>
    <p:sldId id="325" r:id="rId21"/>
    <p:sldId id="312" r:id="rId22"/>
    <p:sldId id="313" r:id="rId23"/>
  </p:sldIdLst>
  <p:sldSz cx="96012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BC7"/>
    <a:srgbClr val="FF3399"/>
    <a:srgbClr val="C9FFC9"/>
    <a:srgbClr val="D7FDDC"/>
    <a:srgbClr val="CCFFFF"/>
    <a:srgbClr val="FFFFCC"/>
    <a:srgbClr val="18058D"/>
    <a:srgbClr val="99FF99"/>
    <a:srgbClr val="00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1" autoAdjust="0"/>
    <p:restoredTop sz="94660"/>
  </p:normalViewPr>
  <p:slideViewPr>
    <p:cSldViewPr>
      <p:cViewPr varScale="1">
        <p:scale>
          <a:sx n="63" d="100"/>
          <a:sy n="63" d="100"/>
        </p:scale>
        <p:origin x="1104" y="52"/>
      </p:cViewPr>
      <p:guideLst>
        <p:guide orient="horz" pos="2160"/>
        <p:guide pos="30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C3C3842-FB11-448D-B38E-23E45C2C8047}" type="datetimeFigureOut">
              <a:rPr lang="vi-VN" smtClean="0"/>
              <a:t>28/10/2021</a:t>
            </a:fld>
            <a:endParaRPr lang="vi-VN"/>
          </a:p>
        </p:txBody>
      </p:sp>
      <p:sp>
        <p:nvSpPr>
          <p:cNvPr id="4" name="Slide Image Placeholder 3"/>
          <p:cNvSpPr>
            <a:spLocks noGrp="1" noRot="1" noChangeAspect="1"/>
          </p:cNvSpPr>
          <p:nvPr>
            <p:ph type="sldImg" idx="2"/>
          </p:nvPr>
        </p:nvSpPr>
        <p:spPr>
          <a:xfrm>
            <a:off x="2771775" y="514350"/>
            <a:ext cx="360045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369E731-9BA2-483E-8F08-7CEC80A93AB8}" type="slidenum">
              <a:rPr lang="vi-VN" smtClean="0"/>
              <a:t>‹#›</a:t>
            </a:fld>
            <a:endParaRPr lang="vi-VN"/>
          </a:p>
        </p:txBody>
      </p:sp>
    </p:spTree>
    <p:extLst>
      <p:ext uri="{BB962C8B-B14F-4D97-AF65-F5344CB8AC3E}">
        <p14:creationId xmlns:p14="http://schemas.microsoft.com/office/powerpoint/2010/main" val="111734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626898C4-2E32-4ED7-B453-FFB5A6186A43}" type="slidenum">
              <a:rPr lang="en-US" altLang="en-US" smtClean="0">
                <a:latin typeface="Arial" charset="0"/>
              </a:rPr>
              <a:pPr/>
              <a:t>2</a:t>
            </a:fld>
            <a:endParaRPr lang="en-US" alt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400300" y="3124200"/>
            <a:ext cx="648081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400300" y="5003322"/>
            <a:ext cx="648081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210002" y="1164572"/>
            <a:ext cx="2286000" cy="400050"/>
          </a:xfrm>
        </p:spPr>
        <p:txBody>
          <a:bodyPr/>
          <a:lstStyle/>
          <a:p>
            <a:fld id="{C531F1FC-9A67-4330-939D-B6118C6DF570}" type="datetimeFigureOut">
              <a:rPr lang="en-US" smtClean="0"/>
              <a:t>10/28/2021</a:t>
            </a:fld>
            <a:endParaRPr lang="en-US"/>
          </a:p>
        </p:txBody>
      </p:sp>
      <p:sp>
        <p:nvSpPr>
          <p:cNvPr id="17" name="Footer Placeholder 16"/>
          <p:cNvSpPr>
            <a:spLocks noGrp="1"/>
          </p:cNvSpPr>
          <p:nvPr>
            <p:ph type="ftr" sz="quarter" idx="11"/>
          </p:nvPr>
        </p:nvSpPr>
        <p:spPr bwMode="auto">
          <a:xfrm rot="5400000">
            <a:off x="7522572" y="4172068"/>
            <a:ext cx="3657600" cy="403250"/>
          </a:xfrm>
        </p:spPr>
        <p:txBody>
          <a:bodyPr/>
          <a:lstStyle/>
          <a:p>
            <a:endParaRPr lang="en-US"/>
          </a:p>
        </p:txBody>
      </p:sp>
      <p:sp>
        <p:nvSpPr>
          <p:cNvPr id="10" name="Rectangle 9"/>
          <p:cNvSpPr/>
          <p:nvPr/>
        </p:nvSpPr>
        <p:spPr bwMode="auto">
          <a:xfrm>
            <a:off x="400050" y="0"/>
            <a:ext cx="64008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90153" y="0"/>
            <a:ext cx="10989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040130" y="0"/>
            <a:ext cx="19096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98386" y="0"/>
            <a:ext cx="241794"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1661"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6012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9681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812972"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2014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569549"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80160" y="0"/>
            <a:ext cx="8001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40080" y="3429000"/>
            <a:ext cx="136017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75114" y="4866752"/>
            <a:ext cx="673495"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145634" y="5500632"/>
            <a:ext cx="144018"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747418" y="5788152"/>
            <a:ext cx="288036"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000250" y="4495800"/>
            <a:ext cx="384048"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91821" y="4928702"/>
            <a:ext cx="640080" cy="517524"/>
          </a:xfrm>
        </p:spPr>
        <p:txBody>
          <a:bodyPr/>
          <a:lstStyle/>
          <a:p>
            <a:fld id="{E3538A59-C47D-47F2-9848-77EA76ADD3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31F1FC-9A67-4330-939D-B6118C6DF570}"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8A59-C47D-47F2-9848-77EA76ADD3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74640"/>
            <a:ext cx="176022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80060" y="274639"/>
            <a:ext cx="632079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31F1FC-9A67-4330-939D-B6118C6DF570}"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8A59-C47D-47F2-9848-77EA76ADD3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80060" y="1600200"/>
            <a:ext cx="784098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531F1FC-9A67-4330-939D-B6118C6DF570}" type="datetimeFigureOut">
              <a:rPr lang="en-US" smtClean="0"/>
              <a:t>10/28/2021</a:t>
            </a:fld>
            <a:endParaRPr lang="en-US"/>
          </a:p>
        </p:txBody>
      </p:sp>
      <p:sp>
        <p:nvSpPr>
          <p:cNvPr id="9" name="Slide Number Placeholder 8"/>
          <p:cNvSpPr>
            <a:spLocks noGrp="1"/>
          </p:cNvSpPr>
          <p:nvPr>
            <p:ph type="sldNum" sz="quarter" idx="15"/>
          </p:nvPr>
        </p:nvSpPr>
        <p:spPr/>
        <p:txBody>
          <a:bodyPr rtlCol="0"/>
          <a:lstStyle/>
          <a:p>
            <a:fld id="{E3538A59-C47D-47F2-9848-77EA76ADD37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00300" y="2895600"/>
            <a:ext cx="648081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400300" y="5010150"/>
            <a:ext cx="648081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208569" y="1160907"/>
            <a:ext cx="2286000" cy="400050"/>
          </a:xfrm>
        </p:spPr>
        <p:txBody>
          <a:bodyPr/>
          <a:lstStyle/>
          <a:p>
            <a:fld id="{C531F1FC-9A67-4330-939D-B6118C6DF570}" type="datetimeFigureOut">
              <a:rPr lang="en-US" smtClean="0"/>
              <a:t>10/28/2021</a:t>
            </a:fld>
            <a:endParaRPr lang="en-US"/>
          </a:p>
        </p:txBody>
      </p:sp>
      <p:sp>
        <p:nvSpPr>
          <p:cNvPr id="5" name="Footer Placeholder 4"/>
          <p:cNvSpPr>
            <a:spLocks noGrp="1"/>
          </p:cNvSpPr>
          <p:nvPr>
            <p:ph type="ftr" sz="quarter" idx="11"/>
          </p:nvPr>
        </p:nvSpPr>
        <p:spPr bwMode="auto">
          <a:xfrm rot="5400000">
            <a:off x="7522769" y="4169207"/>
            <a:ext cx="3657600" cy="403250"/>
          </a:xfrm>
        </p:spPr>
        <p:txBody>
          <a:bodyPr/>
          <a:lstStyle/>
          <a:p>
            <a:endParaRPr lang="en-US"/>
          </a:p>
        </p:txBody>
      </p:sp>
      <p:sp>
        <p:nvSpPr>
          <p:cNvPr id="9" name="Rectangle 8"/>
          <p:cNvSpPr/>
          <p:nvPr/>
        </p:nvSpPr>
        <p:spPr bwMode="auto">
          <a:xfrm>
            <a:off x="400050" y="0"/>
            <a:ext cx="64008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90153" y="0"/>
            <a:ext cx="10989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040130" y="0"/>
            <a:ext cx="19096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98386" y="0"/>
            <a:ext cx="241794"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1661"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6012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9681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812972"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12014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80160" y="0"/>
            <a:ext cx="8001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40080" y="3429000"/>
            <a:ext cx="136017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90939" y="4866752"/>
            <a:ext cx="673495"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145634" y="5500632"/>
            <a:ext cx="144018"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747418" y="5791200"/>
            <a:ext cx="288036"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972992" y="4479888"/>
            <a:ext cx="384048"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552841"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407647" y="4928702"/>
            <a:ext cx="640080" cy="517524"/>
          </a:xfrm>
        </p:spPr>
        <p:txBody>
          <a:bodyPr/>
          <a:lstStyle/>
          <a:p>
            <a:fld id="{E3538A59-C47D-47F2-9848-77EA76ADD3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531F1FC-9A67-4330-939D-B6118C6DF570}"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38A59-C47D-47F2-9848-77EA76ADD379}" type="slidenum">
              <a:rPr lang="en-US" smtClean="0"/>
              <a:t>‹#›</a:t>
            </a:fld>
            <a:endParaRPr lang="en-US"/>
          </a:p>
        </p:txBody>
      </p:sp>
      <p:sp>
        <p:nvSpPr>
          <p:cNvPr id="9" name="Content Placeholder 8"/>
          <p:cNvSpPr>
            <a:spLocks noGrp="1"/>
          </p:cNvSpPr>
          <p:nvPr>
            <p:ph sz="quarter" idx="1"/>
          </p:nvPr>
        </p:nvSpPr>
        <p:spPr>
          <a:xfrm>
            <a:off x="480060" y="1600200"/>
            <a:ext cx="38404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483760" y="1600200"/>
            <a:ext cx="38404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73050"/>
            <a:ext cx="792099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531F1FC-9A67-4330-939D-B6118C6DF570}"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38A59-C47D-47F2-9848-77EA76ADD379}" type="slidenum">
              <a:rPr lang="en-US" smtClean="0"/>
              <a:t>‹#›</a:t>
            </a:fld>
            <a:endParaRPr lang="en-US"/>
          </a:p>
        </p:txBody>
      </p:sp>
      <p:sp>
        <p:nvSpPr>
          <p:cNvPr id="11" name="Content Placeholder 10"/>
          <p:cNvSpPr>
            <a:spLocks noGrp="1"/>
          </p:cNvSpPr>
          <p:nvPr>
            <p:ph sz="quarter" idx="2"/>
          </p:nvPr>
        </p:nvSpPr>
        <p:spPr>
          <a:xfrm>
            <a:off x="480060" y="2362200"/>
            <a:ext cx="384048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590574" y="2362200"/>
            <a:ext cx="384048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80060" y="1569720"/>
            <a:ext cx="384048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560570" y="1569720"/>
            <a:ext cx="384048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531F1FC-9A67-4330-939D-B6118C6DF570}" type="datetimeFigureOut">
              <a:rPr lang="en-US" smtClean="0"/>
              <a:t>10/28/2021</a:t>
            </a:fld>
            <a:endParaRPr lang="en-US"/>
          </a:p>
        </p:txBody>
      </p:sp>
      <p:sp>
        <p:nvSpPr>
          <p:cNvPr id="7" name="Slide Number Placeholder 6"/>
          <p:cNvSpPr>
            <a:spLocks noGrp="1"/>
          </p:cNvSpPr>
          <p:nvPr>
            <p:ph type="sldNum" sz="quarter" idx="11"/>
          </p:nvPr>
        </p:nvSpPr>
        <p:spPr/>
        <p:txBody>
          <a:bodyPr rtlCol="0"/>
          <a:lstStyle/>
          <a:p>
            <a:fld id="{E3538A59-C47D-47F2-9848-77EA76ADD37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1F1FC-9A67-4330-939D-B6118C6DF570}"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38A59-C47D-47F2-9848-77EA76ADD3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92011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698177" y="3188970"/>
            <a:ext cx="6309360" cy="48006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7152894" y="274320"/>
            <a:ext cx="1603400"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56082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50191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944118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9281160" y="0"/>
            <a:ext cx="32004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936117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564270" y="5715000"/>
            <a:ext cx="576072"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20040" y="274320"/>
            <a:ext cx="592074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531F1FC-9A67-4330-939D-B6118C6DF570}" type="datetimeFigureOut">
              <a:rPr lang="en-US" smtClean="0"/>
              <a:t>10/28/2021</a:t>
            </a:fld>
            <a:endParaRPr lang="en-US"/>
          </a:p>
        </p:txBody>
      </p:sp>
      <p:sp>
        <p:nvSpPr>
          <p:cNvPr id="22" name="Slide Number Placeholder 21"/>
          <p:cNvSpPr>
            <a:spLocks noGrp="1"/>
          </p:cNvSpPr>
          <p:nvPr>
            <p:ph type="sldNum" sz="quarter" idx="15"/>
          </p:nvPr>
        </p:nvSpPr>
        <p:spPr/>
        <p:txBody>
          <a:bodyPr rtlCol="0"/>
          <a:lstStyle/>
          <a:p>
            <a:fld id="{E3538A59-C47D-47F2-9848-77EA76ADD37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92011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564270" y="5715000"/>
            <a:ext cx="576072"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675374" y="3188970"/>
            <a:ext cx="6309360" cy="48006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48081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7104088" y="264795"/>
            <a:ext cx="16002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944118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9281160" y="0"/>
            <a:ext cx="32004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936117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56082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50191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531F1FC-9A67-4330-939D-B6118C6DF570}" type="datetimeFigureOut">
              <a:rPr lang="en-US" smtClean="0"/>
              <a:t>10/28/2021</a:t>
            </a:fld>
            <a:endParaRPr lang="en-US"/>
          </a:p>
        </p:txBody>
      </p:sp>
      <p:sp>
        <p:nvSpPr>
          <p:cNvPr id="18" name="Slide Number Placeholder 17"/>
          <p:cNvSpPr>
            <a:spLocks noGrp="1"/>
          </p:cNvSpPr>
          <p:nvPr>
            <p:ph type="sldNum" sz="quarter" idx="11"/>
          </p:nvPr>
        </p:nvSpPr>
        <p:spPr/>
        <p:txBody>
          <a:bodyPr rtlCol="0"/>
          <a:lstStyle/>
          <a:p>
            <a:fld id="{E3538A59-C47D-47F2-9848-77EA76ADD37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92011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80060" y="274638"/>
            <a:ext cx="784098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80060" y="1600200"/>
            <a:ext cx="784098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8019288" y="1072250"/>
            <a:ext cx="2011680" cy="403250"/>
          </a:xfrm>
          <a:prstGeom prst="rect">
            <a:avLst/>
          </a:prstGeom>
        </p:spPr>
        <p:txBody>
          <a:bodyPr vert="horz" anchor="ctr" anchorCtr="0"/>
          <a:lstStyle>
            <a:lvl1pPr algn="r" eaLnBrk="1" latinLnBrk="0" hangingPunct="1">
              <a:defRPr kumimoji="0" sz="1200">
                <a:solidFill>
                  <a:schemeClr val="tx2"/>
                </a:solidFill>
              </a:defRPr>
            </a:lvl1pPr>
          </a:lstStyle>
          <a:p>
            <a:fld id="{C531F1FC-9A67-4330-939D-B6118C6DF570}" type="datetimeFigureOut">
              <a:rPr lang="en-US" smtClean="0"/>
              <a:t>10/28/2021</a:t>
            </a:fld>
            <a:endParaRPr lang="en-US"/>
          </a:p>
        </p:txBody>
      </p:sp>
      <p:sp>
        <p:nvSpPr>
          <p:cNvPr id="3" name="Footer Placeholder 2"/>
          <p:cNvSpPr>
            <a:spLocks noGrp="1"/>
          </p:cNvSpPr>
          <p:nvPr>
            <p:ph type="ftr" sz="quarter" idx="3"/>
          </p:nvPr>
        </p:nvSpPr>
        <p:spPr>
          <a:xfrm rot="5400000">
            <a:off x="7419705" y="3728096"/>
            <a:ext cx="32004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8001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944118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9281160" y="0"/>
            <a:ext cx="32004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936117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564270" y="5715000"/>
            <a:ext cx="576072"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535467" y="5734050"/>
            <a:ext cx="640080" cy="521208"/>
          </a:xfrm>
          <a:prstGeom prst="rect">
            <a:avLst/>
          </a:prstGeom>
        </p:spPr>
        <p:txBody>
          <a:bodyPr vert="horz" anchor="ctr"/>
          <a:lstStyle>
            <a:lvl1pPr algn="ctr" eaLnBrk="1" latinLnBrk="0" hangingPunct="1">
              <a:defRPr kumimoji="0" sz="1400" b="1">
                <a:solidFill>
                  <a:srgbClr val="FFFFFF"/>
                </a:solidFill>
              </a:defRPr>
            </a:lvl1pPr>
          </a:lstStyle>
          <a:p>
            <a:fld id="{E3538A59-C47D-47F2-9848-77EA76ADD3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
          <p:cNvGraphicFramePr>
            <a:graphicFrameLocks noChangeAspect="1"/>
          </p:cNvGraphicFramePr>
          <p:nvPr/>
        </p:nvGraphicFramePr>
        <p:xfrm>
          <a:off x="0" y="0"/>
          <a:ext cx="9601200" cy="6858000"/>
        </p:xfrm>
        <a:graphic>
          <a:graphicData uri="http://schemas.openxmlformats.org/presentationml/2006/ole">
            <mc:AlternateContent xmlns:mc="http://schemas.openxmlformats.org/markup-compatibility/2006">
              <mc:Choice xmlns:v="urn:schemas-microsoft-com:vml" Requires="v">
                <p:oleObj spid="_x0000_s1035" name="Bitmap Image" r:id="rId3" imgW="7373379" imgH="10352381" progId="PBrush">
                  <p:embed/>
                </p:oleObj>
              </mc:Choice>
              <mc:Fallback>
                <p:oleObj name="Bitmap Image" r:id="rId3" imgW="7373379" imgH="10352381"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1020180" y="2178730"/>
            <a:ext cx="756084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CHÀO MỪNG </a:t>
            </a:r>
          </a:p>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 EM HỌC SINH </a:t>
            </a:r>
          </a:p>
        </p:txBody>
      </p:sp>
    </p:spTree>
    <p:extLst>
      <p:ext uri="{BB962C8B-B14F-4D97-AF65-F5344CB8AC3E}">
        <p14:creationId xmlns:p14="http://schemas.microsoft.com/office/powerpoint/2010/main" val="652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296400" cy="4525963"/>
          </a:xfrm>
        </p:spPr>
        <p:txBody>
          <a:bodyPr>
            <a:noAutofit/>
          </a:bodyPr>
          <a:lstStyle/>
          <a:p>
            <a:pPr marL="0" indent="0">
              <a:buNone/>
            </a:pPr>
            <a:r>
              <a:rPr lang="en-US" sz="2800" b="1" dirty="0">
                <a:latin typeface="Times New Roman" pitchFamily="18" charset="0"/>
                <a:cs typeface="Times New Roman" pitchFamily="18" charset="0"/>
              </a:rPr>
              <a:t>Câu 1: </a:t>
            </a:r>
            <a:endParaRPr lang="vi-VN"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a</a:t>
            </a:r>
            <a:r>
              <a:rPr lang="en-US" sz="2700" dirty="0">
                <a:latin typeface="Times New Roman" pitchFamily="18" charset="0"/>
                <a:cs typeface="Times New Roman" pitchFamily="18" charset="0"/>
              </a:rPr>
              <a:t>/ Xác định thể thơ và phương thức biểu đạt chính của đoạn trích trên.</a:t>
            </a:r>
            <a:endParaRPr lang="vi-VN" sz="2700" dirty="0">
              <a:latin typeface="Times New Roman" pitchFamily="18" charset="0"/>
              <a:cs typeface="Times New Roman" pitchFamily="18" charset="0"/>
            </a:endParaRPr>
          </a:p>
          <a:p>
            <a:pPr marL="0" indent="0">
              <a:buNone/>
            </a:pPr>
            <a:r>
              <a:rPr lang="en-US" sz="2700" dirty="0">
                <a:latin typeface="Times New Roman" pitchFamily="18" charset="0"/>
                <a:cs typeface="Times New Roman" pitchFamily="18" charset="0"/>
              </a:rPr>
              <a:t>b/ Những loài vật nào được nói đến trong đoạn thơ thứ nhất? Chúng có những quy luật tình cảm gì? </a:t>
            </a:r>
            <a:endParaRPr lang="vi-VN" sz="2700" dirty="0">
              <a:latin typeface="Times New Roman" pitchFamily="18" charset="0"/>
              <a:cs typeface="Times New Roman" pitchFamily="18" charset="0"/>
            </a:endParaRPr>
          </a:p>
          <a:p>
            <a:pPr marL="0" indent="0">
              <a:buNone/>
            </a:pPr>
            <a:r>
              <a:rPr lang="en-US" sz="2700" dirty="0">
                <a:latin typeface="Times New Roman" pitchFamily="18" charset="0"/>
                <a:cs typeface="Times New Roman" pitchFamily="18" charset="0"/>
              </a:rPr>
              <a:t>c/ Từ hình ảnh các loài vật, sự vật có trong văn bản trên, tác giả muốn nhắn nhủ đến người đọc điều gì?</a:t>
            </a:r>
            <a:endParaRPr lang="vi-VN" sz="2700" dirty="0">
              <a:latin typeface="Times New Roman" pitchFamily="18" charset="0"/>
              <a:cs typeface="Times New Roman" pitchFamily="18" charset="0"/>
            </a:endParaRPr>
          </a:p>
          <a:p>
            <a:pPr marL="0" indent="0">
              <a:buNone/>
            </a:pPr>
            <a:r>
              <a:rPr lang="en-US" sz="2700" dirty="0">
                <a:latin typeface="Times New Roman" pitchFamily="18" charset="0"/>
                <a:cs typeface="Times New Roman" pitchFamily="18" charset="0"/>
              </a:rPr>
              <a:t>d/ Em vận dụng lời nhắn nhủ ấy vào cuộc sống của mình như thế nào? (Viết đoạn văn từ 3 đến 5 dòng).</a:t>
            </a:r>
            <a:endParaRPr lang="vi-VN" sz="2700" dirty="0">
              <a:latin typeface="Times New Roman" pitchFamily="18" charset="0"/>
              <a:cs typeface="Times New Roman" pitchFamily="18" charset="0"/>
            </a:endParaRPr>
          </a:p>
          <a:p>
            <a:pPr marL="0" indent="0">
              <a:buNone/>
            </a:pPr>
            <a:r>
              <a:rPr lang="en-US" sz="2700" b="1" dirty="0">
                <a:latin typeface="Times New Roman" pitchFamily="18" charset="0"/>
                <a:cs typeface="Times New Roman" pitchFamily="18" charset="0"/>
              </a:rPr>
              <a:t>Câu 2: (3 điểm)</a:t>
            </a:r>
            <a:endParaRPr lang="vi-VN" sz="2700" dirty="0">
              <a:latin typeface="Times New Roman" pitchFamily="18" charset="0"/>
              <a:cs typeface="Times New Roman" pitchFamily="18" charset="0"/>
            </a:endParaRPr>
          </a:p>
          <a:p>
            <a:pPr marL="0" indent="0">
              <a:buNone/>
            </a:pPr>
            <a:r>
              <a:rPr lang="en-US" sz="2700" dirty="0">
                <a:latin typeface="Times New Roman" pitchFamily="18" charset="0"/>
                <a:cs typeface="Times New Roman" pitchFamily="18" charset="0"/>
              </a:rPr>
              <a:t>a/ Chỉ ra và gọi tên một biện pháp tu từ có trong đoạn thơ thứ nhất. </a:t>
            </a:r>
            <a:endParaRPr lang="vi-VN" sz="2700" dirty="0">
              <a:latin typeface="Times New Roman" pitchFamily="18" charset="0"/>
              <a:cs typeface="Times New Roman" pitchFamily="18" charset="0"/>
            </a:endParaRPr>
          </a:p>
          <a:p>
            <a:pPr marL="0" indent="0">
              <a:buNone/>
            </a:pPr>
            <a:r>
              <a:rPr lang="en-US" sz="2700" dirty="0">
                <a:latin typeface="Times New Roman" pitchFamily="18" charset="0"/>
                <a:cs typeface="Times New Roman" pitchFamily="18" charset="0"/>
              </a:rPr>
              <a:t>b/ Nêu tác dụng của biện pháp tu từ đó.</a:t>
            </a:r>
            <a:endParaRPr lang="vi-VN" sz="2700" dirty="0">
              <a:latin typeface="Times New Roman" pitchFamily="18" charset="0"/>
              <a:cs typeface="Times New Roman" pitchFamily="18" charset="0"/>
            </a:endParaRPr>
          </a:p>
          <a:p>
            <a:pPr marL="0" indent="0">
              <a:buNone/>
            </a:pPr>
            <a:r>
              <a:rPr lang="en-US" sz="2700" dirty="0">
                <a:latin typeface="Times New Roman" pitchFamily="18" charset="0"/>
                <a:cs typeface="Times New Roman" pitchFamily="18" charset="0"/>
              </a:rPr>
              <a:t>c/ Đặt một câu thể hiện tình cảm của con người, có sử dụng cặp quan hệ từ </a:t>
            </a:r>
            <a:r>
              <a:rPr lang="en-US" sz="2700" b="1" i="1" dirty="0">
                <a:latin typeface="Times New Roman" pitchFamily="18" charset="0"/>
                <a:cs typeface="Times New Roman" pitchFamily="18" charset="0"/>
              </a:rPr>
              <a:t>Vì … nên. </a:t>
            </a:r>
            <a:endParaRPr lang="vi-VN" sz="27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82609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48" y="762000"/>
            <a:ext cx="9601200" cy="6340197"/>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Câu 1: </a:t>
            </a:r>
          </a:p>
          <a:p>
            <a:r>
              <a:rPr lang="en-US" sz="2800" b="1" i="1" dirty="0"/>
              <a:t>a</a:t>
            </a:r>
            <a:r>
              <a:rPr lang="en-US" sz="3200" b="1" i="1" dirty="0">
                <a:latin typeface="Times New Roman" pitchFamily="18" charset="0"/>
                <a:cs typeface="Times New Roman" pitchFamily="18" charset="0"/>
              </a:rPr>
              <a:t>/ Xác định thể thơ và phương thức biểu đạt chính của đoạn trích trên.</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Thể thơ: lục bát (biến thể) </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PTBĐ chính: Biểu cảm </a:t>
            </a:r>
            <a:endParaRPr lang="vi-VN" sz="3200"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b/ Những loài vật nào được nói đến trong đoạn thơ thứ nhất? Chúng có những quy luật tình cảm gì? </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Những loài vật nào được nói đến trong đoạn thơ thứ nhất: </a:t>
            </a:r>
            <a:r>
              <a:rPr lang="en-US" sz="3200" i="1" dirty="0">
                <a:latin typeface="Times New Roman" pitchFamily="18" charset="0"/>
                <a:cs typeface="Times New Roman" pitchFamily="18" charset="0"/>
              </a:rPr>
              <a:t>con ong, con cá, con chim </a:t>
            </a:r>
            <a:endParaRPr lang="vi-VN" sz="3200" i="1" dirty="0">
              <a:latin typeface="Times New Roman" pitchFamily="18" charset="0"/>
              <a:cs typeface="Times New Roman" pitchFamily="18" charset="0"/>
            </a:endParaRPr>
          </a:p>
          <a:p>
            <a:r>
              <a:rPr lang="en-US" sz="3200" dirty="0">
                <a:latin typeface="Times New Roman" pitchFamily="18" charset="0"/>
                <a:cs typeface="Times New Roman" pitchFamily="18" charset="0"/>
              </a:rPr>
              <a:t>- Chúng có những quy luật tình cảm: con ong yêu hoa, con cá yêu nước, con chim yêu trời. </a:t>
            </a:r>
            <a:endParaRPr lang="vi-VN" sz="3200" dirty="0">
              <a:latin typeface="Times New Roman" pitchFamily="18" charset="0"/>
              <a:cs typeface="Times New Roman" pitchFamily="18" charset="0"/>
            </a:endParaRPr>
          </a:p>
          <a:p>
            <a:endParaRPr lang="vi-VN" sz="3200" dirty="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sp>
        <p:nvSpPr>
          <p:cNvPr id="7" name="Rectangle 6"/>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37891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circle(in)">
                                      <p:cBhvr>
                                        <p:cTn id="28" dur="20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barn(inVertical)">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barn(inVertical)">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914400"/>
            <a:ext cx="9448800" cy="5943600"/>
          </a:xfrm>
        </p:spPr>
        <p:txBody>
          <a:bodyPr>
            <a:normAutofit lnSpcReduction="10000"/>
          </a:bodyPr>
          <a:lstStyle/>
          <a:p>
            <a:pPr marL="0" indent="0">
              <a:buNone/>
            </a:pPr>
            <a:r>
              <a:rPr lang="en-US" sz="2800" b="1" i="1" dirty="0">
                <a:latin typeface="Times New Roman" pitchFamily="18" charset="0"/>
                <a:cs typeface="Times New Roman" pitchFamily="18" charset="0"/>
              </a:rPr>
              <a:t>c</a:t>
            </a:r>
            <a:r>
              <a:rPr lang="en-US" sz="3200" b="1" i="1" dirty="0">
                <a:latin typeface="Times New Roman" pitchFamily="18" charset="0"/>
                <a:cs typeface="Times New Roman" pitchFamily="18" charset="0"/>
              </a:rPr>
              <a:t>/ Từ hình ảnh các loài vật, sự vật có trong văn bản trên, tác giả muốn nhắn nhủ đến người đọc điều gì?</a:t>
            </a:r>
            <a:endParaRPr lang="vi-VN"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 Bài học về tình yêu thương, đoàn kết giữa người với người/ bài học về sự gắn bó, sẻ chia với cộng đồng/ bài học về sự đùm bọc, tương trợ lẫn nhau… </a:t>
            </a:r>
            <a:endParaRPr lang="vi-VN" sz="3200" dirty="0">
              <a:latin typeface="Times New Roman" pitchFamily="18" charset="0"/>
              <a:cs typeface="Times New Roman" pitchFamily="18" charset="0"/>
            </a:endParaRPr>
          </a:p>
          <a:p>
            <a:pPr marL="0" indent="0">
              <a:buNone/>
            </a:pPr>
            <a:r>
              <a:rPr lang="en-US" sz="3200" b="1" i="1" dirty="0">
                <a:latin typeface="Times New Roman" pitchFamily="18" charset="0"/>
                <a:cs typeface="Times New Roman" pitchFamily="18" charset="0"/>
              </a:rPr>
              <a:t>d/ Em vận dụng lời nhắn nhủ ấy vào cuộc sống của mình như thế nào? (Viết đoạn văn từ 3 đến 5 dòng).</a:t>
            </a:r>
            <a:endParaRPr lang="vi-VN"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	Đoạn văn tham khảo: Con người sống cần có sự yêu thương, đoàn kết, gắn bó với nhau. Trong gia đình em chia sẽ khó khăn với cha mẹ, anh chị. Ở trường luôn đoàn kết, hỗ trợ các bạn trong các hoạt động của lớp, tích cực tham gia các hoạt động tình nguyện…</a:t>
            </a:r>
            <a:endParaRPr lang="vi-VN" sz="3200" dirty="0">
              <a:latin typeface="Times New Roman" pitchFamily="18" charset="0"/>
              <a:cs typeface="Times New Roman" pitchFamily="18" charset="0"/>
            </a:endParaRPr>
          </a:p>
          <a:p>
            <a:pPr marL="0" indent="0">
              <a:buNone/>
            </a:pPr>
            <a:endParaRPr lang="vi-VN" dirty="0"/>
          </a:p>
        </p:txBody>
      </p:sp>
      <p:sp>
        <p:nvSpPr>
          <p:cNvPr id="5" name="Rectangle 4"/>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3887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685800"/>
            <a:ext cx="9296400" cy="4525963"/>
          </a:xfrm>
        </p:spPr>
        <p:txBody>
          <a:bodyPr>
            <a:noAutofit/>
          </a:bodyPr>
          <a:lstStyle/>
          <a:p>
            <a:pPr marL="0" indent="0">
              <a:buNone/>
            </a:pPr>
            <a:r>
              <a:rPr lang="en-US" sz="2800" b="1" u="sng" dirty="0">
                <a:latin typeface="Times New Roman" pitchFamily="18" charset="0"/>
                <a:cs typeface="Times New Roman" pitchFamily="18" charset="0"/>
              </a:rPr>
              <a:t>Câu 2: </a:t>
            </a:r>
            <a:endParaRPr lang="vi-VN" sz="2800" b="1" u="sng" dirty="0">
              <a:latin typeface="Times New Roman" pitchFamily="18" charset="0"/>
              <a:cs typeface="Times New Roman" pitchFamily="18" charset="0"/>
            </a:endParaRPr>
          </a:p>
          <a:p>
            <a:pPr marL="0" indent="0">
              <a:buNone/>
            </a:pPr>
            <a:r>
              <a:rPr lang="en-US" sz="2800" b="1" i="1" dirty="0">
                <a:latin typeface="Times New Roman" pitchFamily="18" charset="0"/>
                <a:cs typeface="Times New Roman" pitchFamily="18" charset="0"/>
              </a:rPr>
              <a:t>a/ Chỉ ra và gọi tên một biện pháp tu từ có trong đoạn thơ thứ nhất. </a:t>
            </a:r>
            <a:endParaRPr lang="vi-VN"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Điệp ngữ: </a:t>
            </a:r>
            <a:r>
              <a:rPr lang="en-US" sz="2800" i="1" dirty="0">
                <a:latin typeface="Times New Roman" pitchFamily="18" charset="0"/>
                <a:cs typeface="Times New Roman" pitchFamily="18" charset="0"/>
              </a:rPr>
              <a:t>yêu </a:t>
            </a:r>
            <a:endParaRPr lang="vi-VN" sz="2800" i="1"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Hoặc nhân hóa: </a:t>
            </a:r>
            <a:r>
              <a:rPr lang="en-US" sz="2800" i="1" dirty="0">
                <a:latin typeface="Times New Roman" pitchFamily="18" charset="0"/>
                <a:cs typeface="Times New Roman" pitchFamily="18" charset="0"/>
              </a:rPr>
              <a:t>con ong yêu hoa, con cá yêu nước, con chim yêu trời</a:t>
            </a:r>
            <a:endParaRPr lang="vi-VN" sz="2800" i="1" dirty="0">
              <a:latin typeface="Times New Roman" pitchFamily="18" charset="0"/>
              <a:cs typeface="Times New Roman" pitchFamily="18" charset="0"/>
            </a:endParaRPr>
          </a:p>
          <a:p>
            <a:pPr marL="0" indent="0">
              <a:buNone/>
            </a:pPr>
            <a:r>
              <a:rPr lang="en-US" sz="2800" b="1" i="1" dirty="0">
                <a:latin typeface="Times New Roman" pitchFamily="18" charset="0"/>
                <a:cs typeface="Times New Roman" pitchFamily="18" charset="0"/>
              </a:rPr>
              <a:t>b/ Nêu tác dụng của biện pháp tu từ đó.</a:t>
            </a:r>
            <a:endParaRPr lang="vi-VN"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TD: Làm nổi bật (nhấn mạnh) tình cảm gắn bó, yêu thương giữa muôn vật, muôn loài/ quy luật gắn kết giữa muôn vật, muôn loài…</a:t>
            </a:r>
            <a:endParaRPr lang="vi-VN" sz="2800" dirty="0">
              <a:latin typeface="Times New Roman" pitchFamily="18" charset="0"/>
              <a:cs typeface="Times New Roman" pitchFamily="18" charset="0"/>
            </a:endParaRPr>
          </a:p>
          <a:p>
            <a:pPr marL="0" indent="0">
              <a:buNone/>
            </a:pPr>
            <a:r>
              <a:rPr lang="en-US" sz="2800" b="1" i="1" dirty="0">
                <a:latin typeface="Times New Roman" pitchFamily="18" charset="0"/>
                <a:cs typeface="Times New Roman" pitchFamily="18" charset="0"/>
              </a:rPr>
              <a:t>c/ Đặt một câu thể hiện tình cảm của con người, có sử dụng cặp quan hệ từ Vì … nên. </a:t>
            </a:r>
            <a:endParaRPr lang="vi-VN" sz="2800" dirty="0">
              <a:latin typeface="Times New Roman" pitchFamily="18" charset="0"/>
              <a:cs typeface="Times New Roman" pitchFamily="18" charset="0"/>
            </a:endParaRPr>
          </a:p>
          <a:p>
            <a:pPr marL="0" indent="0">
              <a:buNone/>
            </a:pPr>
            <a:r>
              <a:rPr lang="en-US" sz="2800" u="sng" dirty="0">
                <a:latin typeface="Times New Roman" pitchFamily="18" charset="0"/>
                <a:cs typeface="Times New Roman" pitchFamily="18" charset="0"/>
              </a:rPr>
              <a:t> Câu: </a:t>
            </a:r>
            <a:r>
              <a:rPr lang="en-US" sz="2800" dirty="0">
                <a:latin typeface="Times New Roman" pitchFamily="18" charset="0"/>
                <a:cs typeface="Times New Roman" pitchFamily="18" charset="0"/>
              </a:rPr>
              <a:t>Vì yêu thương mẹ </a:t>
            </a:r>
            <a:r>
              <a:rPr lang="en-US" sz="2800" u="sng" dirty="0">
                <a:latin typeface="Times New Roman" pitchFamily="18" charset="0"/>
                <a:cs typeface="Times New Roman" pitchFamily="18" charset="0"/>
              </a:rPr>
              <a:t>nên</a:t>
            </a:r>
            <a:r>
              <a:rPr lang="en-US" sz="2800" dirty="0">
                <a:latin typeface="Times New Roman" pitchFamily="18" charset="0"/>
                <a:cs typeface="Times New Roman" pitchFamily="18" charset="0"/>
              </a:rPr>
              <a:t> em cố gắng học giỏi.</a:t>
            </a:r>
            <a:endParaRPr lang="vi-VN" sz="2800" dirty="0">
              <a:latin typeface="Times New Roman" pitchFamily="18" charset="0"/>
              <a:cs typeface="Times New Roman" pitchFamily="18" charset="0"/>
            </a:endParaRPr>
          </a:p>
          <a:p>
            <a:pPr marL="0" indent="0">
              <a:buNone/>
            </a:pPr>
            <a:endParaRPr lang="vi-VN" sz="27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
        <p:nvSpPr>
          <p:cNvPr id="4" name="Rectangle 3"/>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2545744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ải hình ảnh pp trang 45b04e9e2c61b3 tại kho hình nền, ảnh đẹ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01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09600"/>
            <a:ext cx="9296400" cy="6457152"/>
          </a:xfrm>
          <a:prstGeom prst="rect">
            <a:avLst/>
          </a:prstGeom>
        </p:spPr>
        <p:txBody>
          <a:bodyPr wrap="square">
            <a:spAutoFit/>
          </a:bodyPr>
          <a:lstStyle/>
          <a:p>
            <a:pPr algn="just">
              <a:lnSpc>
                <a:spcPct val="115000"/>
              </a:lnSpc>
              <a:spcAft>
                <a:spcPts val="0"/>
              </a:spcAft>
            </a:pPr>
            <a:r>
              <a:rPr lang="en-US" sz="3200" b="1" dirty="0">
                <a:latin typeface="Times New Roman"/>
                <a:ea typeface="Times New Roman"/>
              </a:rPr>
              <a:t>Đọc kĩ văn bản sau và trả lời câu hỏi:</a:t>
            </a:r>
            <a:endParaRPr lang="en-US" sz="3200" dirty="0">
              <a:latin typeface="Times New Roman"/>
              <a:ea typeface="Times New Roman"/>
            </a:endParaRPr>
          </a:p>
          <a:p>
            <a:pPr algn="ctr"/>
            <a:r>
              <a:rPr lang="en-US" sz="2000" b="1" dirty="0">
                <a:latin typeface="Times New Roman"/>
                <a:ea typeface="Times New Roman"/>
              </a:rPr>
              <a:t> 	</a:t>
            </a:r>
            <a:r>
              <a:rPr lang="en-US" sz="2000" i="1" dirty="0"/>
              <a:t>Thương cha nhiều lắm cha ơi</a:t>
            </a:r>
            <a:br>
              <a:rPr lang="en-US" sz="2000" i="1" dirty="0"/>
            </a:br>
            <a:r>
              <a:rPr lang="en-US" sz="2000" i="1" dirty="0"/>
              <a:t>Cày sâu cuốc bẫm, một đời của cha</a:t>
            </a:r>
            <a:br>
              <a:rPr lang="en-US" sz="2000" i="1" dirty="0"/>
            </a:br>
            <a:r>
              <a:rPr lang="en-US" sz="2000" i="1" dirty="0"/>
              <a:t>Đồng gần rồi tới ruộng xa</a:t>
            </a:r>
            <a:br>
              <a:rPr lang="en-US" sz="2000" i="1" dirty="0"/>
            </a:br>
            <a:r>
              <a:rPr lang="en-US" sz="2000" i="1" dirty="0"/>
              <a:t>ban mai vừa nở,chiều tà, sương rơi</a:t>
            </a:r>
          </a:p>
          <a:p>
            <a:pPr algn="ctr"/>
            <a:r>
              <a:rPr lang="en-US" sz="2000" i="1" dirty="0"/>
              <a:t>Nếp nhăn vầng trán bên đời</a:t>
            </a:r>
          </a:p>
          <a:p>
            <a:pPr algn="ctr"/>
            <a:r>
              <a:rPr lang="en-US" sz="2000" i="1" dirty="0"/>
              <a:t>Vai cha mái ấm bầu trời tình thương</a:t>
            </a:r>
          </a:p>
          <a:p>
            <a:pPr algn="ctr"/>
            <a:r>
              <a:rPr lang="en-US" sz="2000" i="1" dirty="0"/>
              <a:t>Dìu con từng bước từng đường</a:t>
            </a:r>
          </a:p>
          <a:p>
            <a:pPr algn="ctr"/>
            <a:r>
              <a:rPr lang="en-US" sz="2000" i="1" dirty="0"/>
              <a:t>Lo toan vất vả đêm trường năm canh</a:t>
            </a:r>
          </a:p>
          <a:p>
            <a:pPr algn="ctr"/>
            <a:r>
              <a:rPr lang="en-US" sz="2000" i="1" dirty="0"/>
              <a:t>Bàn tay khô, cứng, sỏi, sành</a:t>
            </a:r>
          </a:p>
          <a:p>
            <a:pPr algn="ctr"/>
            <a:r>
              <a:rPr lang="en-US" sz="2000" i="1" dirty="0"/>
              <a:t>Ôm con mưa nắng dỗ dành, chở che</a:t>
            </a:r>
          </a:p>
          <a:p>
            <a:pPr algn="ctr"/>
            <a:r>
              <a:rPr lang="en-US" sz="2000" i="1" dirty="0"/>
              <a:t>Cha là chiếc võng trưa hè</a:t>
            </a:r>
          </a:p>
          <a:p>
            <a:pPr algn="ctr"/>
            <a:r>
              <a:rPr lang="en-US" sz="2000" i="1" dirty="0"/>
              <a:t>Ru con ngon giấc tuổi thơ ngọt ngào</a:t>
            </a:r>
          </a:p>
          <a:p>
            <a:pPr algn="ctr"/>
            <a:r>
              <a:rPr lang="en-US" sz="2000" i="1" dirty="0"/>
              <a:t>Cha là những hạt mưa rào</a:t>
            </a:r>
          </a:p>
          <a:p>
            <a:pPr algn="ctr"/>
            <a:r>
              <a:rPr lang="en-US" sz="2000" i="1" dirty="0"/>
              <a:t>Cho con uống mát biết bao nhiêu lần</a:t>
            </a:r>
          </a:p>
          <a:p>
            <a:pPr algn="ctr"/>
            <a:r>
              <a:rPr lang="en-US" sz="2000" i="1" dirty="0"/>
              <a:t>Giờ đây con đã lớn khôn</a:t>
            </a:r>
          </a:p>
          <a:p>
            <a:pPr algn="ctr"/>
            <a:r>
              <a:rPr lang="en-US" sz="2000" i="1" dirty="0"/>
              <a:t>Công cha như núi Thái Sơn trong lòng</a:t>
            </a:r>
            <a:br>
              <a:rPr lang="en-US" sz="2000" i="1" dirty="0"/>
            </a:br>
            <a:r>
              <a:rPr lang="en-US" sz="2000" b="1" i="1" dirty="0"/>
              <a:t>                                           (Theo Lê Thế Thành)</a:t>
            </a:r>
            <a:endParaRPr lang="vi-VN" sz="2000" dirty="0"/>
          </a:p>
          <a:p>
            <a:pPr algn="ctr">
              <a:lnSpc>
                <a:spcPct val="115000"/>
              </a:lnSpc>
              <a:spcAft>
                <a:spcPts val="0"/>
              </a:spcAft>
            </a:pPr>
            <a:r>
              <a:rPr lang="en-US" sz="3200" i="1" dirty="0">
                <a:latin typeface="Times New Roman"/>
                <a:ea typeface="Times New Roman"/>
              </a:rPr>
              <a:t>	</a:t>
            </a:r>
            <a:endParaRPr lang="en-US" sz="3200" dirty="0">
              <a:effectLst/>
              <a:latin typeface="Times New Roman"/>
              <a:ea typeface="Times New Roman"/>
            </a:endParaRPr>
          </a:p>
        </p:txBody>
      </p:sp>
      <p:sp>
        <p:nvSpPr>
          <p:cNvPr id="6" name="Rectangle 5"/>
          <p:cNvSpPr/>
          <p:nvPr/>
        </p:nvSpPr>
        <p:spPr>
          <a:xfrm>
            <a:off x="4320541" y="-3382"/>
            <a:ext cx="1318259" cy="646331"/>
          </a:xfrm>
          <a:prstGeom prst="rect">
            <a:avLst/>
          </a:prstGeom>
          <a:solidFill>
            <a:srgbClr val="FF0000"/>
          </a:solidFill>
        </p:spPr>
        <p:txBody>
          <a:bodyPr wrap="square">
            <a:spAutoFit/>
          </a:bodyPr>
          <a:lstStyle/>
          <a:p>
            <a:r>
              <a:rPr lang="en-US" sz="3600" b="1" u="sng" dirty="0">
                <a:solidFill>
                  <a:prstClr val="white"/>
                </a:solidFill>
                <a:latin typeface="Times New Roman" pitchFamily="18" charset="0"/>
                <a:cs typeface="Times New Roman" pitchFamily="18" charset="0"/>
              </a:rPr>
              <a:t>ĐỀ </a:t>
            </a:r>
            <a:r>
              <a:rPr lang="vi-VN" sz="3600" b="1" u="sng" dirty="0">
                <a:solidFill>
                  <a:prstClr val="white"/>
                </a:solidFill>
                <a:latin typeface="Times New Roman" pitchFamily="18" charset="0"/>
                <a:cs typeface="Times New Roman" pitchFamily="18" charset="0"/>
              </a:rPr>
              <a:t>3</a:t>
            </a:r>
            <a:r>
              <a:rPr lang="en-US" sz="3600" b="1" u="sng" dirty="0">
                <a:solidFill>
                  <a:prstClr val="white"/>
                </a:solidFill>
                <a:latin typeface="Times New Roman" pitchFamily="18" charset="0"/>
                <a:cs typeface="Times New Roman" pitchFamily="18" charset="0"/>
              </a:rPr>
              <a:t> </a:t>
            </a:r>
            <a:endParaRPr lang="en-US" sz="36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96122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296400" cy="6858000"/>
          </a:xfrm>
        </p:spPr>
        <p:txBody>
          <a:bodyPr>
            <a:noAutofit/>
          </a:bodyPr>
          <a:lstStyle/>
          <a:p>
            <a:pPr marL="0" indent="0">
              <a:buNone/>
            </a:pPr>
            <a:r>
              <a:rPr lang="en-US" sz="3600" b="1" dirty="0">
                <a:latin typeface="Times New Roman" pitchFamily="18" charset="0"/>
                <a:cs typeface="Times New Roman" pitchFamily="18" charset="0"/>
              </a:rPr>
              <a:t>Câu 1: </a:t>
            </a:r>
            <a:endParaRPr lang="vi-VN"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a/ Em hiểu như thế nào về ý nghĩa hai câu thơ:</a:t>
            </a:r>
          </a:p>
          <a:p>
            <a:pPr marL="0" indent="0" algn="ctr">
              <a:buNone/>
            </a:pPr>
            <a:r>
              <a:rPr lang="en-US" sz="3600" i="1" dirty="0">
                <a:latin typeface="Times New Roman" pitchFamily="18" charset="0"/>
                <a:cs typeface="Times New Roman" pitchFamily="18" charset="0"/>
              </a:rPr>
              <a:t>“Giờ đây con đã lớn khôn</a:t>
            </a:r>
          </a:p>
          <a:p>
            <a:pPr marL="0" indent="0" algn="ctr">
              <a:buNone/>
            </a:pPr>
            <a:r>
              <a:rPr lang="en-US" sz="3600" i="1" dirty="0">
                <a:latin typeface="Times New Roman" pitchFamily="18" charset="0"/>
                <a:cs typeface="Times New Roman" pitchFamily="18" charset="0"/>
              </a:rPr>
              <a:t>Công cha như núi Thái Sơn trong lòng”</a:t>
            </a:r>
            <a:endParaRPr lang="en-US"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b/ Là một người con trong gia đình, em cần làm những gì để không phụ lòng ba mẹ? (Nêu ít nhất 2 việc làm cụ thể của bản thân em)</a:t>
            </a:r>
            <a:endParaRPr lang="vi-VN" sz="3600" dirty="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106580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296400" cy="6858000"/>
          </a:xfrm>
        </p:spPr>
        <p:txBody>
          <a:bodyPr>
            <a:noAutofit/>
          </a:bodyPr>
          <a:lstStyle/>
          <a:p>
            <a:pPr marL="0" indent="0">
              <a:buNone/>
            </a:pPr>
            <a:r>
              <a:rPr lang="en-US" sz="3600" b="1" dirty="0">
                <a:latin typeface="Times New Roman" pitchFamily="18" charset="0"/>
                <a:cs typeface="Times New Roman" pitchFamily="18" charset="0"/>
              </a:rPr>
              <a:t>Câu 2: </a:t>
            </a:r>
            <a:endParaRPr lang="vi-VN" sz="36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a/ Chỉ ra một biện pháp tu từ có trong đoạn thơ sau:</a:t>
            </a:r>
          </a:p>
          <a:p>
            <a:pPr marL="0" indent="0" algn="ctr">
              <a:buNone/>
            </a:pPr>
            <a:r>
              <a:rPr lang="en-US" sz="3200" i="1" dirty="0">
                <a:latin typeface="Times New Roman" pitchFamily="18" charset="0"/>
                <a:cs typeface="Times New Roman" pitchFamily="18" charset="0"/>
              </a:rPr>
              <a:t>“Cha là chiếc võng trưa hè</a:t>
            </a:r>
          </a:p>
          <a:p>
            <a:pPr marL="0" indent="0" algn="ctr">
              <a:buNone/>
            </a:pPr>
            <a:r>
              <a:rPr lang="en-US" sz="3200" i="1" dirty="0">
                <a:latin typeface="Times New Roman" pitchFamily="18" charset="0"/>
                <a:cs typeface="Times New Roman" pitchFamily="18" charset="0"/>
              </a:rPr>
              <a:t>Ru con ngon giấc tuổi thơ ngọt ngào</a:t>
            </a:r>
          </a:p>
          <a:p>
            <a:pPr marL="0" indent="0" algn="ctr">
              <a:buNone/>
            </a:pPr>
            <a:r>
              <a:rPr lang="en-US" sz="3200" i="1" dirty="0">
                <a:latin typeface="Times New Roman" pitchFamily="18" charset="0"/>
                <a:cs typeface="Times New Roman" pitchFamily="18" charset="0"/>
              </a:rPr>
              <a:t>Cha là những hạt mưa rào</a:t>
            </a:r>
          </a:p>
          <a:p>
            <a:pPr marL="0" indent="0" algn="ctr">
              <a:buNone/>
            </a:pPr>
            <a:r>
              <a:rPr lang="en-US" sz="3200" i="1" dirty="0">
                <a:latin typeface="Times New Roman" pitchFamily="18" charset="0"/>
                <a:cs typeface="Times New Roman" pitchFamily="18" charset="0"/>
              </a:rPr>
              <a:t>Cho con uống mát biết bao nhiêu lần</a:t>
            </a:r>
          </a:p>
          <a:p>
            <a:pPr marL="0" indent="0" algn="ctr">
              <a:buNone/>
            </a:pPr>
            <a:r>
              <a:rPr lang="en-US" sz="3200" i="1" dirty="0">
                <a:latin typeface="Times New Roman" pitchFamily="18" charset="0"/>
                <a:cs typeface="Times New Roman" pitchFamily="18" charset="0"/>
              </a:rPr>
              <a:t>Giờ đây con đã lớn khôn</a:t>
            </a:r>
          </a:p>
          <a:p>
            <a:pPr marL="0" indent="0" algn="ctr">
              <a:buNone/>
            </a:pPr>
            <a:r>
              <a:rPr lang="en-US" sz="3200" i="1" dirty="0">
                <a:latin typeface="Times New Roman" pitchFamily="18" charset="0"/>
                <a:cs typeface="Times New Roman" pitchFamily="18" charset="0"/>
              </a:rPr>
              <a:t>Công cha như núi Thái Sơn trong lòng”</a:t>
            </a:r>
            <a:endParaRPr lang="vi-VN"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b/ Giải thích thành ngữ “Cày sâu cuốc bẫm”.</a:t>
            </a:r>
            <a:endParaRPr lang="vi-VN"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c/ Đặt câu với thành ngữ em vừa giải thích ở câu b.</a:t>
            </a:r>
            <a:endParaRPr lang="vi-VN" sz="3200" dirty="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71802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ircle(in)">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
        <p:nvSpPr>
          <p:cNvPr id="5" name="Content Placeholder 2"/>
          <p:cNvSpPr>
            <a:spLocks noGrp="1"/>
          </p:cNvSpPr>
          <p:nvPr>
            <p:ph sz="quarter" idx="1"/>
          </p:nvPr>
        </p:nvSpPr>
        <p:spPr>
          <a:xfrm>
            <a:off x="76200" y="838200"/>
            <a:ext cx="9296400" cy="6019800"/>
          </a:xfrm>
        </p:spPr>
        <p:txBody>
          <a:bodyPr>
            <a:noAutofit/>
          </a:bodyPr>
          <a:lstStyle/>
          <a:p>
            <a:pPr marL="0" indent="0">
              <a:buNone/>
            </a:pPr>
            <a:r>
              <a:rPr lang="en-US" sz="3600" b="1" dirty="0">
                <a:latin typeface="Times New Roman" pitchFamily="18" charset="0"/>
                <a:cs typeface="Times New Roman" pitchFamily="18" charset="0"/>
              </a:rPr>
              <a:t>Câu 1: </a:t>
            </a:r>
            <a:endParaRPr lang="vi-VN"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a/ Ý nghĩa hai câu thơ:</a:t>
            </a:r>
          </a:p>
          <a:p>
            <a:pPr marL="0" indent="0" algn="ctr">
              <a:buNone/>
            </a:pPr>
            <a:r>
              <a:rPr lang="en-US" sz="3600" i="1" dirty="0">
                <a:latin typeface="Times New Roman" pitchFamily="18" charset="0"/>
                <a:cs typeface="Times New Roman" pitchFamily="18" charset="0"/>
              </a:rPr>
              <a:t>“Giờ đây con đã lớn khôn</a:t>
            </a:r>
          </a:p>
          <a:p>
            <a:pPr marL="0" indent="0" algn="ctr">
              <a:buNone/>
            </a:pPr>
            <a:r>
              <a:rPr lang="en-US" sz="3600" i="1" dirty="0">
                <a:latin typeface="Times New Roman" pitchFamily="18" charset="0"/>
                <a:cs typeface="Times New Roman" pitchFamily="18" charset="0"/>
              </a:rPr>
              <a:t>Công cha như núi Thái Sơn trong lòng”</a:t>
            </a:r>
            <a:endParaRPr lang="en-US"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sym typeface="Wingdings" pitchFamily="2" charset="2"/>
              </a:rPr>
              <a:t> Hai câu thơ nói lên: Con đã lớn và con nhận ra công ơn / tình cảm của cha dành cho con là vô cùng lớn lao, vĩ đại / Phận làm con phải biết ghi nhớ công ơn đó ...</a:t>
            </a:r>
            <a:endParaRPr lang="vi-VN" sz="3600" dirty="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3347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
        <p:nvSpPr>
          <p:cNvPr id="5" name="Content Placeholder 2"/>
          <p:cNvSpPr>
            <a:spLocks noGrp="1"/>
          </p:cNvSpPr>
          <p:nvPr>
            <p:ph sz="quarter" idx="1"/>
          </p:nvPr>
        </p:nvSpPr>
        <p:spPr>
          <a:xfrm>
            <a:off x="76200" y="838200"/>
            <a:ext cx="9296400" cy="6019800"/>
          </a:xfrm>
        </p:spPr>
        <p:txBody>
          <a:bodyPr>
            <a:noAutofit/>
          </a:bodyPr>
          <a:lstStyle/>
          <a:p>
            <a:pPr marL="0" indent="0">
              <a:buNone/>
            </a:pPr>
            <a:r>
              <a:rPr lang="en-US" sz="3600" b="1" dirty="0">
                <a:latin typeface="Times New Roman" pitchFamily="18" charset="0"/>
                <a:cs typeface="Times New Roman" pitchFamily="18" charset="0"/>
              </a:rPr>
              <a:t>Câu 1: </a:t>
            </a:r>
            <a:endParaRPr lang="vi-VN"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b/ Là một người con trong gia đình, để không phụ lòng ba mẹ, em cần:</a:t>
            </a:r>
          </a:p>
          <a:p>
            <a:pPr marL="0" indent="0">
              <a:buNone/>
            </a:pPr>
            <a:r>
              <a:rPr lang="en-US" sz="3600" dirty="0">
                <a:latin typeface="Times New Roman" pitchFamily="18" charset="0"/>
                <a:cs typeface="Times New Roman" pitchFamily="18" charset="0"/>
              </a:rPr>
              <a:t>+ Ra sức học tập thật tốt để vui lòng cha mẹ ...</a:t>
            </a:r>
          </a:p>
          <a:p>
            <a:pPr marL="0" indent="0">
              <a:buNone/>
            </a:pPr>
            <a:r>
              <a:rPr lang="en-US" sz="3600" dirty="0">
                <a:latin typeface="Times New Roman" pitchFamily="18" charset="0"/>
                <a:cs typeface="Times New Roman" pitchFamily="18" charset="0"/>
              </a:rPr>
              <a:t>+ Giúp đỡ cha mẹ các công việc trong gia đình như: rửa chén, nấu cơm, quét nhà ...</a:t>
            </a:r>
          </a:p>
          <a:p>
            <a:pPr marL="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phep</a:t>
            </a:r>
            <a:r>
              <a:rPr lang="en-US" sz="3600" dirty="0">
                <a:latin typeface="Times New Roman" pitchFamily="18" charset="0"/>
                <a:cs typeface="Times New Roman" pitchFamily="18" charset="0"/>
              </a:rPr>
              <a:t>, vâng lời cha mẹ ...</a:t>
            </a:r>
            <a:endParaRPr lang="vi-VN"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179171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296400" cy="6858000"/>
          </a:xfrm>
        </p:spPr>
        <p:txBody>
          <a:bodyPr>
            <a:noAutofit/>
          </a:bodyPr>
          <a:lstStyle/>
          <a:p>
            <a:pPr marL="0" indent="0">
              <a:buNone/>
            </a:pPr>
            <a:r>
              <a:rPr lang="en-US" sz="3600" b="1" dirty="0">
                <a:latin typeface="Times New Roman" pitchFamily="18" charset="0"/>
                <a:cs typeface="Times New Roman" pitchFamily="18" charset="0"/>
              </a:rPr>
              <a:t>Câu 2: </a:t>
            </a:r>
            <a:endParaRPr lang="vi-VN" sz="36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a/ Một biện pháp tu từ có trong đoạn thơ trên:</a:t>
            </a:r>
          </a:p>
          <a:p>
            <a:pPr marL="0" indent="0">
              <a:buNone/>
            </a:pPr>
            <a:r>
              <a:rPr lang="en-US" sz="3200" dirty="0">
                <a:latin typeface="Times New Roman" pitchFamily="18" charset="0"/>
                <a:cs typeface="Times New Roman" pitchFamily="18" charset="0"/>
              </a:rPr>
              <a:t>- Điệp ngữ: Cha là</a:t>
            </a:r>
          </a:p>
          <a:p>
            <a:pPr marL="0" indent="0">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Hoặc so sánh : </a:t>
            </a:r>
            <a:r>
              <a:rPr lang="en-US" sz="3200" i="1" dirty="0">
                <a:latin typeface="Times New Roman" pitchFamily="18" charset="0"/>
                <a:cs typeface="Times New Roman" pitchFamily="18" charset="0"/>
              </a:rPr>
              <a:t>Công cha – núi Thái Sơn</a:t>
            </a:r>
          </a:p>
          <a:p>
            <a:pPr marL="0" indent="0">
              <a:buNone/>
            </a:pPr>
            <a:r>
              <a:rPr lang="en-US" sz="3200" i="1" dirty="0">
                <a:latin typeface="Times New Roman" pitchFamily="18" charset="0"/>
                <a:cs typeface="Times New Roman" pitchFamily="18" charset="0"/>
              </a:rPr>
              <a:t>			Cha – chiếc võng trưa hè</a:t>
            </a:r>
          </a:p>
          <a:p>
            <a:pPr marL="0" indent="0">
              <a:buNone/>
            </a:pPr>
            <a:r>
              <a:rPr lang="en-US" sz="3200" i="1" dirty="0">
                <a:latin typeface="Times New Roman" pitchFamily="18" charset="0"/>
                <a:cs typeface="Times New Roman" pitchFamily="18" charset="0"/>
              </a:rPr>
              <a:t>			Cha – những hạt mưa rào</a:t>
            </a:r>
          </a:p>
          <a:p>
            <a:pPr marL="0" indent="0">
              <a:buNone/>
            </a:pPr>
            <a:r>
              <a:rPr lang="en-US" sz="3200" dirty="0">
                <a:latin typeface="Times New Roman" pitchFamily="18" charset="0"/>
                <a:cs typeface="Times New Roman" pitchFamily="18" charset="0"/>
              </a:rPr>
              <a:t>b/ Giải thích thành ngữ “Cày sâu cuốc bẫm”: cần cù, chăm chỉ, siêng năng, chịu thương chịu khó</a:t>
            </a:r>
          </a:p>
          <a:p>
            <a:pPr marL="0" indent="0">
              <a:buNone/>
            </a:pPr>
            <a:r>
              <a:rPr lang="en-US" sz="3200" dirty="0">
                <a:latin typeface="Times New Roman" pitchFamily="18" charset="0"/>
                <a:cs typeface="Times New Roman" pitchFamily="18" charset="0"/>
              </a:rPr>
              <a:t>Lưu ý: HS có thể diễn đạt bằng nhiều ý khác nhau (miễn hợp lí)</a:t>
            </a:r>
            <a:endParaRPr lang="vi-VN" sz="3200" dirty="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39650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8333" t="16789" r="12854" b="12344"/>
          <a:stretch>
            <a:fillRect/>
          </a:stretch>
        </p:blipFill>
        <p:spPr bwMode="auto">
          <a:xfrm>
            <a:off x="113348" y="-4445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txBox="1">
            <a:spLocks noChangeArrowheads="1"/>
          </p:cNvSpPr>
          <p:nvPr/>
        </p:nvSpPr>
        <p:spPr bwMode="auto">
          <a:xfrm>
            <a:off x="880110" y="1697038"/>
            <a:ext cx="8161020" cy="2874963"/>
          </a:xfrm>
          <a:prstGeom prst="rect">
            <a:avLst/>
          </a:prstGeom>
          <a:solidFill>
            <a:schemeClr val="bg1"/>
          </a:solidFill>
          <a:ln>
            <a:noFill/>
          </a:ln>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ltLang="en-US" sz="6000" b="1" dirty="0">
                <a:solidFill>
                  <a:srgbClr val="FF0000"/>
                </a:solidFill>
                <a:latin typeface="Times New Roman" pitchFamily="18" charset="0"/>
              </a:rPr>
              <a:t>           LUYỆN TẬP </a:t>
            </a:r>
          </a:p>
          <a:p>
            <a:pPr eaLnBrk="1" hangingPunct="1"/>
            <a:r>
              <a:rPr lang="en-US" altLang="en-US" sz="6000" b="1" dirty="0">
                <a:solidFill>
                  <a:srgbClr val="FF0000"/>
                </a:solidFill>
                <a:latin typeface="Times New Roman" pitchFamily="18" charset="0"/>
              </a:rPr>
              <a:t>ĐỌC -HIỂU VĂNBẢN</a:t>
            </a:r>
          </a:p>
        </p:txBody>
      </p:sp>
      <p:sp>
        <p:nvSpPr>
          <p:cNvPr id="7" name="Rectangle 6"/>
          <p:cNvSpPr/>
          <p:nvPr/>
        </p:nvSpPr>
        <p:spPr>
          <a:xfrm>
            <a:off x="880110" y="622301"/>
            <a:ext cx="8161020" cy="4391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5126" name="Picture 6" descr="vietba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6823" y="1066800"/>
            <a:ext cx="184023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67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
        <p:nvSpPr>
          <p:cNvPr id="5" name="Content Placeholder 2"/>
          <p:cNvSpPr>
            <a:spLocks noGrp="1"/>
          </p:cNvSpPr>
          <p:nvPr>
            <p:ph sz="quarter" idx="1"/>
          </p:nvPr>
        </p:nvSpPr>
        <p:spPr>
          <a:xfrm>
            <a:off x="76200" y="838200"/>
            <a:ext cx="9296400" cy="6019800"/>
          </a:xfrm>
        </p:spPr>
        <p:txBody>
          <a:bodyPr>
            <a:noAutofit/>
          </a:bodyPr>
          <a:lstStyle/>
          <a:p>
            <a:pPr marL="0" indent="0">
              <a:buNone/>
            </a:pPr>
            <a:r>
              <a:rPr lang="en-US" sz="3600" b="1" dirty="0">
                <a:latin typeface="Times New Roman" pitchFamily="18" charset="0"/>
                <a:cs typeface="Times New Roman" pitchFamily="18" charset="0"/>
              </a:rPr>
              <a:t>Câu 2: </a:t>
            </a:r>
            <a:endParaRPr lang="vi-VN"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c/ Đặt câu với thành ngữ “Cày sâu cuốc bẫm”</a:t>
            </a:r>
          </a:p>
          <a:p>
            <a:pPr marL="0" indent="0">
              <a:buNone/>
            </a:pPr>
            <a:r>
              <a:rPr lang="en-US" sz="3600" dirty="0">
                <a:latin typeface="Times New Roman" pitchFamily="18" charset="0"/>
                <a:cs typeface="Times New Roman" pitchFamily="18" charset="0"/>
              </a:rPr>
              <a:t>Lưu ý: </a:t>
            </a:r>
          </a:p>
          <a:p>
            <a:pPr>
              <a:buFontTx/>
              <a:buChar char="-"/>
            </a:pPr>
            <a:r>
              <a:rPr lang="en-US" sz="3600" dirty="0">
                <a:latin typeface="Times New Roman" pitchFamily="18" charset="0"/>
                <a:cs typeface="Times New Roman" pitchFamily="18" charset="0"/>
              </a:rPr>
              <a:t>Câu đặt phải có thành ngữ trên, có ý nghĩa, có dấu câu hợp lí.</a:t>
            </a:r>
          </a:p>
          <a:p>
            <a:pPr>
              <a:buFontTx/>
              <a:buChar char="-"/>
            </a:pPr>
            <a:r>
              <a:rPr lang="en-US" sz="3600" dirty="0">
                <a:latin typeface="Times New Roman" pitchFamily="18" charset="0"/>
                <a:cs typeface="Times New Roman" pitchFamily="18" charset="0"/>
              </a:rPr>
              <a:t>HS đặt câu đúng ngữ pháp, có thành phần trên nhưng không có ý nghĩa </a:t>
            </a:r>
            <a:r>
              <a:rPr lang="en-US" sz="3600" dirty="0">
                <a:latin typeface="Times New Roman" pitchFamily="18" charset="0"/>
                <a:cs typeface="Times New Roman" pitchFamily="18" charset="0"/>
                <a:sym typeface="Wingdings" pitchFamily="2" charset="2"/>
              </a:rPr>
              <a:t> Vẫn không chấp nhận.</a:t>
            </a:r>
            <a:endParaRPr lang="vi-VN"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 </a:t>
            </a:r>
            <a:r>
              <a:rPr lang="en-US" sz="3600" u="sng" dirty="0">
                <a:latin typeface="Times New Roman" pitchFamily="18" charset="0"/>
                <a:cs typeface="Times New Roman" pitchFamily="18" charset="0"/>
              </a:rPr>
              <a:t>Ví dụ: </a:t>
            </a:r>
            <a:r>
              <a:rPr lang="en-US" sz="3600" dirty="0">
                <a:latin typeface="Times New Roman" pitchFamily="18" charset="0"/>
                <a:cs typeface="Times New Roman" pitchFamily="18" charset="0"/>
              </a:rPr>
              <a:t>Người nông dân </a:t>
            </a:r>
            <a:r>
              <a:rPr lang="en-US" sz="3600" i="1" dirty="0">
                <a:latin typeface="Times New Roman" pitchFamily="18" charset="0"/>
                <a:cs typeface="Times New Roman" pitchFamily="18" charset="0"/>
              </a:rPr>
              <a:t>cày sâu cuốc bẫm </a:t>
            </a:r>
            <a:r>
              <a:rPr lang="en-US" sz="3600" dirty="0">
                <a:latin typeface="Times New Roman" pitchFamily="18" charset="0"/>
                <a:cs typeface="Times New Roman" pitchFamily="18" charset="0"/>
              </a:rPr>
              <a:t>ngoài đồng.</a:t>
            </a:r>
          </a:p>
        </p:txBody>
      </p:sp>
    </p:spTree>
    <p:extLst>
      <p:ext uri="{BB962C8B-B14F-4D97-AF65-F5344CB8AC3E}">
        <p14:creationId xmlns:p14="http://schemas.microsoft.com/office/powerpoint/2010/main" val="14991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1026" name="Picture 2" descr="Hình nền thiết kế giáo án điện tử Powerpoint (P2) | Hình nề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0" y="710148"/>
            <a:ext cx="8382000" cy="2554545"/>
          </a:xfrm>
          <a:prstGeom prst="rect">
            <a:avLst/>
          </a:prstGeom>
          <a:noFill/>
        </p:spPr>
        <p:txBody>
          <a:bodyPr wrap="square" rtlCol="0">
            <a:spAutoFit/>
          </a:bodyPr>
          <a:lstStyle/>
          <a:p>
            <a:pPr algn="ctr"/>
            <a:r>
              <a:rPr lang="vi-VN" sz="4000" b="1" dirty="0">
                <a:solidFill>
                  <a:srgbClr val="FF0000"/>
                </a:solidFill>
              </a:rPr>
              <a:t>HƯỚNG DẪN TỰ HỌC</a:t>
            </a:r>
          </a:p>
          <a:p>
            <a:pPr marL="285750" indent="-285750">
              <a:buFontTx/>
              <a:buChar char="-"/>
            </a:pPr>
            <a:r>
              <a:rPr lang="vi-VN" sz="4000" dirty="0"/>
              <a:t>Hoàn thành các đề luyện tập.</a:t>
            </a:r>
          </a:p>
          <a:p>
            <a:pPr marL="285750" indent="-285750">
              <a:buFontTx/>
              <a:buChar char="-"/>
            </a:pPr>
            <a:r>
              <a:rPr lang="vi-VN" sz="4000" dirty="0"/>
              <a:t>Chuẩn bị bài tiếp theo</a:t>
            </a:r>
          </a:p>
          <a:p>
            <a:endParaRPr lang="en-US" sz="4000" dirty="0"/>
          </a:p>
        </p:txBody>
      </p:sp>
    </p:spTree>
    <p:extLst>
      <p:ext uri="{BB962C8B-B14F-4D97-AF65-F5344CB8AC3E}">
        <p14:creationId xmlns:p14="http://schemas.microsoft.com/office/powerpoint/2010/main" val="349853968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ươi đẹp Hoa Dây Trang Trí Nền, Hồng., Màu đỏ., Cánh Hoa Hình nề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4600" y="1600200"/>
            <a:ext cx="5562600" cy="2585323"/>
          </a:xfrm>
          <a:prstGeom prst="rect">
            <a:avLst/>
          </a:prstGeom>
          <a:noFill/>
        </p:spPr>
        <p:txBody>
          <a:bodyPr wrap="square" rtlCol="0">
            <a:spAutoFit/>
          </a:bodyPr>
          <a:lstStyle/>
          <a:p>
            <a:r>
              <a:rPr lang="vi-VN" sz="5400" dirty="0">
                <a:solidFill>
                  <a:srgbClr val="FF3399"/>
                </a:solidFill>
              </a:rPr>
              <a:t>Mến chúc các em vui - khỏe và chăm ngoan, học giỏi!</a:t>
            </a:r>
            <a:endParaRPr lang="en-US" sz="5400" dirty="0">
              <a:solidFill>
                <a:srgbClr val="FF3399"/>
              </a:solidFill>
            </a:endParaRPr>
          </a:p>
        </p:txBody>
      </p:sp>
    </p:spTree>
    <p:extLst>
      <p:ext uri="{BB962C8B-B14F-4D97-AF65-F5344CB8AC3E}">
        <p14:creationId xmlns:p14="http://schemas.microsoft.com/office/powerpoint/2010/main" val="31134055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hình ảnh pp trang 45b04e9e2c61b3 tại kho hình nền, ảnh đẹ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601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762612"/>
            <a:ext cx="9601200" cy="5478423"/>
          </a:xfrm>
          <a:prstGeom prst="rect">
            <a:avLst/>
          </a:prstGeom>
        </p:spPr>
        <p:txBody>
          <a:bodyPr wrap="square">
            <a:spAutoFit/>
          </a:bodyPr>
          <a:lstStyle/>
          <a:p>
            <a:pPr algn="just"/>
            <a:r>
              <a:rPr lang="en-US" sz="2500" b="1" dirty="0">
                <a:latin typeface="Times New Roman" pitchFamily="18" charset="0"/>
                <a:cs typeface="Times New Roman" pitchFamily="18" charset="0"/>
              </a:rPr>
              <a:t>	Đọc phần văn bản sau và trả lời câu hỏi</a:t>
            </a:r>
            <a:endParaRPr lang="vi-VN" sz="2800" dirty="0"/>
          </a:p>
          <a:p>
            <a:pPr algn="ctr"/>
            <a:r>
              <a:rPr lang="en-US" sz="2000" i="1" dirty="0">
                <a:latin typeface="Times New Roman" pitchFamily="18" charset="0"/>
                <a:cs typeface="Times New Roman" pitchFamily="18" charset="0"/>
              </a:rPr>
              <a:t>Cơn gió vô tình thổi mạnh sáng nay</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Con bỗng thấy tóc thầy bạc trắng</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Cứ tự nhủ rằng đó là bụi phấn</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Mà sao lòng xao xuyến mãi không nguôi</a:t>
            </a:r>
            <a:endParaRPr lang="vi-VN" sz="2000" dirty="0">
              <a:latin typeface="Times New Roman" pitchFamily="18" charset="0"/>
              <a:cs typeface="Times New Roman" pitchFamily="18" charset="0"/>
            </a:endParaRPr>
          </a:p>
          <a:p>
            <a:pPr algn="ct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Bao năm rồi ? Đã bao năm rồi hở ? Thầy ơi ...</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Lớp học trò ra đi, còn thầy ở lại</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Mái chèo đó là những viên phấn trắng</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Và thầy là người đưa đò cần mẫn</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Cho chúng con định hướng tương lai</a:t>
            </a:r>
            <a:endParaRPr lang="vi-VN" sz="2000" dirty="0">
              <a:latin typeface="Times New Roman" pitchFamily="18" charset="0"/>
              <a:cs typeface="Times New Roman" pitchFamily="18" charset="0"/>
            </a:endParaRPr>
          </a:p>
          <a:p>
            <a:pPr algn="ctr"/>
            <a:r>
              <a:rPr lang="en-US" sz="2000" i="1"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ctr"/>
            <a:r>
              <a:rPr lang="en-US" sz="2000" i="1" dirty="0">
                <a:latin typeface="Times New Roman" pitchFamily="18" charset="0"/>
                <a:cs typeface="Times New Roman" pitchFamily="18" charset="0"/>
              </a:rPr>
              <a:t>Thời gian ơi xin dừng lại đừng trôi</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Cho chúng con khoanh tay cúi đầu lần nữa</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Gọi tiếng thầy với tất cả tin yêu ...</a:t>
            </a:r>
            <a:endParaRPr lang="vi-VN" sz="2000" dirty="0">
              <a:latin typeface="Times New Roman" pitchFamily="18" charset="0"/>
              <a:cs typeface="Times New Roman" pitchFamily="18" charset="0"/>
            </a:endParaRPr>
          </a:p>
          <a:p>
            <a:pPr algn="ctr"/>
            <a:r>
              <a:rPr lang="en-US" sz="2000" b="1" i="1" dirty="0"/>
              <a:t> 					(Hoàng Ngân)</a:t>
            </a:r>
            <a:endParaRPr lang="vi-VN" sz="2000" dirty="0"/>
          </a:p>
          <a:p>
            <a:r>
              <a:rPr lang="en-US" sz="2500" b="1" i="1" dirty="0">
                <a:latin typeface="Times New Roman" pitchFamily="18" charset="0"/>
                <a:cs typeface="Times New Roman" pitchFamily="18" charset="0"/>
              </a:rPr>
              <a:t>		</a:t>
            </a:r>
            <a:endParaRPr lang="en-US" sz="2500" b="1" dirty="0">
              <a:latin typeface="Times New Roman" pitchFamily="18" charset="0"/>
              <a:cs typeface="Times New Roman" pitchFamily="18" charset="0"/>
            </a:endParaRPr>
          </a:p>
        </p:txBody>
      </p:sp>
      <p:sp>
        <p:nvSpPr>
          <p:cNvPr id="4" name="Rectangle 3"/>
          <p:cNvSpPr/>
          <p:nvPr/>
        </p:nvSpPr>
        <p:spPr>
          <a:xfrm>
            <a:off x="4320541" y="-3382"/>
            <a:ext cx="1529577" cy="769441"/>
          </a:xfrm>
          <a:prstGeom prst="rect">
            <a:avLst/>
          </a:prstGeom>
          <a:solidFill>
            <a:srgbClr val="FF0000"/>
          </a:solidFill>
        </p:spPr>
        <p:txBody>
          <a:bodyPr wrap="square">
            <a:spAutoFit/>
          </a:bodyPr>
          <a:lstStyle/>
          <a:p>
            <a:r>
              <a:rPr lang="en-US" sz="4400" b="1" u="sng" dirty="0">
                <a:solidFill>
                  <a:schemeClr val="bg1"/>
                </a:solidFill>
                <a:latin typeface="Times New Roman" pitchFamily="18" charset="0"/>
                <a:cs typeface="Times New Roman" pitchFamily="18" charset="0"/>
              </a:rPr>
              <a:t>ĐỀ 1 </a:t>
            </a:r>
            <a:endParaRPr lang="en-US" sz="4400" dirty="0">
              <a:solidFill>
                <a:schemeClr val="bg1"/>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39200" y="6096000"/>
            <a:ext cx="609600" cy="609600"/>
          </a:xfrm>
          <a:prstGeom prst="rect">
            <a:avLst/>
          </a:prstGeom>
        </p:spPr>
      </p:pic>
    </p:spTree>
    <p:custDataLst>
      <p:tags r:id="rId1"/>
    </p:custDataLst>
    <p:extLst>
      <p:ext uri="{BB962C8B-B14F-4D97-AF65-F5344CB8AC3E}">
        <p14:creationId xmlns:p14="http://schemas.microsoft.com/office/powerpoint/2010/main" val="2231389243"/>
      </p:ext>
    </p:extLst>
  </p:cSld>
  <p:clrMapOvr>
    <a:masterClrMapping/>
  </p:clrMapOvr>
  <p:transition spd="slow" advTm="1132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90">
                                          <p:stCondLst>
                                            <p:cond delay="0"/>
                                          </p:stCondLst>
                                        </p:cTn>
                                        <p:tgtEl>
                                          <p:spTgt spid="4"/>
                                        </p:tgtEl>
                                      </p:cBhvr>
                                    </p:animEffect>
                                    <p:anim calcmode="lin" valueType="num">
                                      <p:cBhvr>
                                        <p:cTn id="1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7" dur="13">
                                          <p:stCondLst>
                                            <p:cond delay="325"/>
                                          </p:stCondLst>
                                        </p:cTn>
                                        <p:tgtEl>
                                          <p:spTgt spid="4"/>
                                        </p:tgtEl>
                                      </p:cBhvr>
                                      <p:to x="100000" y="60000"/>
                                    </p:animScale>
                                    <p:animScale>
                                      <p:cBhvr>
                                        <p:cTn id="18" dur="83" decel="50000">
                                          <p:stCondLst>
                                            <p:cond delay="338"/>
                                          </p:stCondLst>
                                        </p:cTn>
                                        <p:tgtEl>
                                          <p:spTgt spid="4"/>
                                        </p:tgtEl>
                                      </p:cBhvr>
                                      <p:to x="100000" y="100000"/>
                                    </p:animScale>
                                    <p:animScale>
                                      <p:cBhvr>
                                        <p:cTn id="19" dur="13">
                                          <p:stCondLst>
                                            <p:cond delay="656"/>
                                          </p:stCondLst>
                                        </p:cTn>
                                        <p:tgtEl>
                                          <p:spTgt spid="4"/>
                                        </p:tgtEl>
                                      </p:cBhvr>
                                      <p:to x="100000" y="80000"/>
                                    </p:animScale>
                                    <p:animScale>
                                      <p:cBhvr>
                                        <p:cTn id="20" dur="83" decel="50000">
                                          <p:stCondLst>
                                            <p:cond delay="669"/>
                                          </p:stCondLst>
                                        </p:cTn>
                                        <p:tgtEl>
                                          <p:spTgt spid="4"/>
                                        </p:tgtEl>
                                      </p:cBhvr>
                                      <p:to x="100000" y="100000"/>
                                    </p:animScale>
                                    <p:animScale>
                                      <p:cBhvr>
                                        <p:cTn id="21" dur="13">
                                          <p:stCondLst>
                                            <p:cond delay="821"/>
                                          </p:stCondLst>
                                        </p:cTn>
                                        <p:tgtEl>
                                          <p:spTgt spid="4"/>
                                        </p:tgtEl>
                                      </p:cBhvr>
                                      <p:to x="100000" y="90000"/>
                                    </p:animScale>
                                    <p:animScale>
                                      <p:cBhvr>
                                        <p:cTn id="22" dur="83" decel="50000">
                                          <p:stCondLst>
                                            <p:cond delay="834"/>
                                          </p:stCondLst>
                                        </p:cTn>
                                        <p:tgtEl>
                                          <p:spTgt spid="4"/>
                                        </p:tgtEl>
                                      </p:cBhvr>
                                      <p:to x="100000" y="100000"/>
                                    </p:animScale>
                                    <p:animScale>
                                      <p:cBhvr>
                                        <p:cTn id="23" dur="13">
                                          <p:stCondLst>
                                            <p:cond delay="904"/>
                                          </p:stCondLst>
                                        </p:cTn>
                                        <p:tgtEl>
                                          <p:spTgt spid="4"/>
                                        </p:tgtEl>
                                      </p:cBhvr>
                                      <p:to x="100000" y="95000"/>
                                    </p:animScale>
                                    <p:animScale>
                                      <p:cBhvr>
                                        <p:cTn id="24" dur="83" decel="50000">
                                          <p:stCondLst>
                                            <p:cond delay="917"/>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8)">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2"/>
                </p:tgtEl>
              </p:cMediaNode>
            </p:audio>
          </p:childTnLst>
        </p:cTn>
      </p:par>
    </p:tnLst>
    <p:bldLst>
      <p:bldP spid="9" grpId="0"/>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8" y="0"/>
            <a:ext cx="9601200" cy="7017306"/>
          </a:xfrm>
          <a:prstGeom prst="rect">
            <a:avLst/>
          </a:prstGeom>
        </p:spPr>
        <p:txBody>
          <a:bodyPr wrap="square">
            <a:spAutoFit/>
          </a:bodyPr>
          <a:lstStyle/>
          <a:p>
            <a:pPr algn="just"/>
            <a:r>
              <a:rPr lang="en-US" sz="3200" b="1" dirty="0">
                <a:solidFill>
                  <a:srgbClr val="FF0000"/>
                </a:solidFill>
                <a:latin typeface="Times New Roman" pitchFamily="18" charset="0"/>
                <a:cs typeface="Times New Roman" pitchFamily="18" charset="0"/>
              </a:rPr>
              <a:t>Câu hỏi:</a:t>
            </a:r>
          </a:p>
          <a:p>
            <a:pPr algn="just"/>
            <a:r>
              <a:rPr lang="en-US" sz="2800" b="1" u="sng" dirty="0">
                <a:solidFill>
                  <a:srgbClr val="FF0000"/>
                </a:solidFill>
                <a:latin typeface="Times New Roman" pitchFamily="18" charset="0"/>
                <a:cs typeface="Times New Roman" pitchFamily="18" charset="0"/>
              </a:rPr>
              <a:t>Câu 1: </a:t>
            </a:r>
          </a:p>
          <a:p>
            <a:r>
              <a:rPr lang="en-US" sz="2800" dirty="0">
                <a:latin typeface="Times New Roman" pitchFamily="18" charset="0"/>
                <a:cs typeface="Times New Roman" pitchFamily="18" charset="0"/>
              </a:rPr>
              <a:t>a/ Xác định phương thức biểu đạt chính và phương thức biểu đạt kết hợp của đoạn trích trên.</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b/ Đặt nhan đề cho văn bản trên. Cho biết vì sao em đặt nhan đề đó? </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 Văn bản thể hiện cảm xúc gì của tác giả dành cho người thầy? Tìm hai chi tiết trong văn bản thể hiện điều đó?</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d/ Viết một đoạn văn từ 3 đến 5 câu trình bày suy nghĩ của em về công ơn của thầy cô.</a:t>
            </a:r>
            <a:endParaRPr lang="vi-VN" sz="2800" dirty="0">
              <a:latin typeface="Times New Roman" pitchFamily="18" charset="0"/>
              <a:cs typeface="Times New Roman" pitchFamily="18" charset="0"/>
            </a:endParaRPr>
          </a:p>
          <a:p>
            <a:pPr algn="just"/>
            <a:r>
              <a:rPr lang="en-US" sz="2800" b="1" u="sng" dirty="0">
                <a:solidFill>
                  <a:srgbClr val="FF0000"/>
                </a:solidFill>
                <a:latin typeface="Times New Roman" pitchFamily="18" charset="0"/>
                <a:cs typeface="Times New Roman" pitchFamily="18" charset="0"/>
              </a:rPr>
              <a:t>Câu 2: </a:t>
            </a:r>
          </a:p>
          <a:p>
            <a:r>
              <a:rPr lang="en-US" sz="2800" dirty="0">
                <a:latin typeface="Times New Roman" pitchFamily="18" charset="0"/>
                <a:cs typeface="Times New Roman" pitchFamily="18" charset="0"/>
              </a:rPr>
              <a:t>a/ Chỉ ra một biện pháp tu từ có trong đoạn thơ thứ hai của bài thơ và nêu tác dụng của nó.</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b/ Giải thích thành ngữ </a:t>
            </a:r>
            <a:r>
              <a:rPr lang="en-US" sz="2800" i="1" dirty="0">
                <a:latin typeface="Times New Roman" pitchFamily="18" charset="0"/>
                <a:cs typeface="Times New Roman" pitchFamily="18" charset="0"/>
              </a:rPr>
              <a:t>“Ơn trả nghĩa đền”. </a:t>
            </a:r>
            <a:r>
              <a:rPr lang="en-US" sz="2800" dirty="0">
                <a:latin typeface="Times New Roman" pitchFamily="18" charset="0"/>
                <a:cs typeface="Times New Roman" pitchFamily="18" charset="0"/>
              </a:rPr>
              <a:t>Đặt câu với thành ngữ đó</a:t>
            </a:r>
            <a:endParaRPr lang="vi-VN" sz="2800" dirty="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895705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48" y="762000"/>
            <a:ext cx="9601200" cy="5847755"/>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Câu 1: </a:t>
            </a:r>
          </a:p>
          <a:p>
            <a:r>
              <a:rPr lang="en-US" sz="3200" b="1" i="1" dirty="0"/>
              <a:t>a</a:t>
            </a:r>
            <a:r>
              <a:rPr lang="en-US" sz="3200" b="1" i="1" dirty="0">
                <a:latin typeface="Times New Roman" pitchFamily="18" charset="0"/>
                <a:cs typeface="Times New Roman" pitchFamily="18" charset="0"/>
              </a:rPr>
              <a:t>/ Xác định phương thức biểu đạt chính và phương thức biểu đạt kết hợp của đoạn trích trên.</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PTBĐ chính: Biểu cảm </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PTBĐ kết hợp: Miêu tả </a:t>
            </a:r>
            <a:endParaRPr lang="vi-VN" sz="3200"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b/ Đặt nhan đề cho văn bản trên. Cho biết vì sao em đặt nhan đề đó? </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Nhan đề: Thầy ơi/thầy tôi/ Nhớ thầy/Cảm xúc về thầy/ người thầy/ Người thầy tôi yêu… </a:t>
            </a:r>
            <a:endParaRPr lang="vi-VN"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Vì thể hiện nội dung, ý nghĩa của bài thơ/ Vì thể hiện cảm xúc của người viết về người thầy… </a:t>
            </a:r>
            <a:endParaRPr lang="vi-VN" sz="3200" dirty="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sp>
        <p:nvSpPr>
          <p:cNvPr id="7" name="Rectangle 6"/>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25410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533400"/>
            <a:ext cx="9144000" cy="6858000"/>
          </a:xfrm>
        </p:spPr>
        <p:txBody>
          <a:bodyPr>
            <a:normAutofit fontScale="55000" lnSpcReduction="20000"/>
          </a:bodyPr>
          <a:lstStyle/>
          <a:p>
            <a:pPr marL="0" indent="0">
              <a:buNone/>
            </a:pPr>
            <a:endParaRPr lang="en-US" sz="5100" b="1" i="1" dirty="0">
              <a:latin typeface="Times New Roman" pitchFamily="18" charset="0"/>
              <a:cs typeface="Times New Roman" pitchFamily="18" charset="0"/>
            </a:endParaRPr>
          </a:p>
          <a:p>
            <a:pPr marL="0" indent="0">
              <a:buNone/>
            </a:pPr>
            <a:r>
              <a:rPr lang="en-US" sz="5100" b="1" i="1" dirty="0">
                <a:latin typeface="Times New Roman" pitchFamily="18" charset="0"/>
                <a:cs typeface="Times New Roman" pitchFamily="18" charset="0"/>
              </a:rPr>
              <a:t>c/ Văn bản thể hiện cảm xúc gì của tác giả dành cho người thầy? Tìm hai chi tiết trong văn bản thể hiện điều đó?</a:t>
            </a:r>
            <a:endParaRPr lang="vi-VN" sz="5100" dirty="0">
              <a:latin typeface="Times New Roman" pitchFamily="18" charset="0"/>
              <a:cs typeface="Times New Roman" pitchFamily="18" charset="0"/>
            </a:endParaRPr>
          </a:p>
          <a:p>
            <a:pPr marL="0" indent="0">
              <a:buNone/>
            </a:pPr>
            <a:r>
              <a:rPr lang="en-US" sz="5100" dirty="0">
                <a:latin typeface="Times New Roman" pitchFamily="18" charset="0"/>
                <a:cs typeface="Times New Roman" pitchFamily="18" charset="0"/>
              </a:rPr>
              <a:t>- Văn bản thể hiện cảm xúc: nhớ ơn thầy/ biết ơn người thầy/ trân trọng công lao của người thầy/ yêu kính thầy… </a:t>
            </a:r>
            <a:endParaRPr lang="vi-VN" sz="5100" dirty="0">
              <a:latin typeface="Times New Roman" pitchFamily="18" charset="0"/>
              <a:cs typeface="Times New Roman" pitchFamily="18" charset="0"/>
            </a:endParaRPr>
          </a:p>
          <a:p>
            <a:pPr marL="0" indent="0">
              <a:buNone/>
            </a:pPr>
            <a:r>
              <a:rPr lang="en-US" sz="5100" dirty="0">
                <a:latin typeface="Times New Roman" pitchFamily="18" charset="0"/>
                <a:cs typeface="Times New Roman" pitchFamily="18" charset="0"/>
              </a:rPr>
              <a:t>- Tìm hai chỉ tiết:</a:t>
            </a:r>
            <a:endParaRPr lang="vi-VN" sz="5100" dirty="0">
              <a:latin typeface="Times New Roman" pitchFamily="18" charset="0"/>
              <a:cs typeface="Times New Roman" pitchFamily="18" charset="0"/>
            </a:endParaRPr>
          </a:p>
          <a:p>
            <a:pPr marL="0" indent="0">
              <a:buNone/>
            </a:pPr>
            <a:r>
              <a:rPr lang="en-US" sz="5100" dirty="0">
                <a:latin typeface="Times New Roman" pitchFamily="18" charset="0"/>
                <a:cs typeface="Times New Roman" pitchFamily="18" charset="0"/>
              </a:rPr>
              <a:t>+ </a:t>
            </a:r>
            <a:r>
              <a:rPr lang="en-US" sz="5100" i="1" dirty="0">
                <a:latin typeface="Times New Roman" pitchFamily="18" charset="0"/>
                <a:cs typeface="Times New Roman" pitchFamily="18" charset="0"/>
              </a:rPr>
              <a:t>Thầy là người đưa đò cần mẫn</a:t>
            </a:r>
            <a:endParaRPr lang="vi-VN" sz="5100" i="1" dirty="0">
              <a:latin typeface="Times New Roman" pitchFamily="18" charset="0"/>
              <a:cs typeface="Times New Roman" pitchFamily="18" charset="0"/>
            </a:endParaRPr>
          </a:p>
          <a:p>
            <a:pPr marL="0" indent="0">
              <a:buNone/>
            </a:pPr>
            <a:r>
              <a:rPr lang="en-US" sz="5100" i="1" dirty="0">
                <a:latin typeface="Times New Roman" pitchFamily="18" charset="0"/>
                <a:cs typeface="Times New Roman" pitchFamily="18" charset="0"/>
              </a:rPr>
              <a:t>+Chúng con khoanh tay cúi đầu</a:t>
            </a:r>
            <a:endParaRPr lang="vi-VN" sz="5100" i="1" dirty="0">
              <a:latin typeface="Times New Roman" pitchFamily="18" charset="0"/>
              <a:cs typeface="Times New Roman" pitchFamily="18" charset="0"/>
            </a:endParaRPr>
          </a:p>
          <a:p>
            <a:pPr marL="0" indent="0">
              <a:buNone/>
            </a:pPr>
            <a:r>
              <a:rPr lang="en-US" sz="5100" i="1" dirty="0">
                <a:latin typeface="Times New Roman" pitchFamily="18" charset="0"/>
                <a:cs typeface="Times New Roman" pitchFamily="18" charset="0"/>
              </a:rPr>
              <a:t>+ Gọi tiếng thầy với tất cả tin yêu</a:t>
            </a:r>
            <a:endParaRPr lang="vi-VN" sz="5100" i="1" dirty="0">
              <a:latin typeface="Times New Roman" pitchFamily="18" charset="0"/>
              <a:cs typeface="Times New Roman" pitchFamily="18" charset="0"/>
            </a:endParaRPr>
          </a:p>
          <a:p>
            <a:pPr marL="0" indent="0">
              <a:buNone/>
            </a:pPr>
            <a:r>
              <a:rPr lang="en-US" sz="5100" b="1" i="1" dirty="0">
                <a:latin typeface="Times New Roman" pitchFamily="18" charset="0"/>
                <a:cs typeface="Times New Roman" pitchFamily="18" charset="0"/>
              </a:rPr>
              <a:t>d/ Viết một đoạn văn từ 3 đến 5 câu trình bày suy nghĩ của em về công ơn của thầy cô.</a:t>
            </a:r>
            <a:endParaRPr lang="vi-VN" sz="5100" dirty="0">
              <a:latin typeface="Times New Roman" pitchFamily="18" charset="0"/>
              <a:cs typeface="Times New Roman" pitchFamily="18" charset="0"/>
            </a:endParaRPr>
          </a:p>
          <a:p>
            <a:pPr marL="0" indent="0">
              <a:buNone/>
            </a:pPr>
            <a:r>
              <a:rPr lang="en-US" sz="5100" dirty="0">
                <a:latin typeface="Times New Roman" pitchFamily="18" charset="0"/>
                <a:cs typeface="Times New Roman" pitchFamily="18" charset="0"/>
              </a:rPr>
              <a:t> </a:t>
            </a:r>
            <a:r>
              <a:rPr lang="en-US" sz="5100" b="1" dirty="0">
                <a:latin typeface="Times New Roman" pitchFamily="18" charset="0"/>
                <a:cs typeface="Times New Roman" pitchFamily="18" charset="0"/>
              </a:rPr>
              <a:t>Tham khảo: </a:t>
            </a:r>
            <a:r>
              <a:rPr lang="en-US" sz="5100" dirty="0">
                <a:latin typeface="Times New Roman" pitchFamily="18" charset="0"/>
                <a:cs typeface="Times New Roman" pitchFamily="18" charset="0"/>
              </a:rPr>
              <a:t>Công lao của thầy cô vô cùng to lớn. Thầy cô là người dẫn dắt học sinh chinh phục đỉnh cao tri thức, đồng thời cũng là người giáo dục đạo làm người. Chính thầy cô đã chắp cánh cho những ước mơ của học sinh được bay cao và bay xa…</a:t>
            </a:r>
            <a:endParaRPr lang="vi-VN" sz="5100" dirty="0">
              <a:latin typeface="Times New Roman" pitchFamily="18" charset="0"/>
              <a:cs typeface="Times New Roman" pitchFamily="18" charset="0"/>
            </a:endParaRPr>
          </a:p>
          <a:p>
            <a:endParaRPr lang="vi-VN" dirty="0"/>
          </a:p>
        </p:txBody>
      </p:sp>
      <p:sp>
        <p:nvSpPr>
          <p:cNvPr id="4" name="Rectangle 3"/>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26726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6948" y="762000"/>
            <a:ext cx="9053252" cy="5791200"/>
          </a:xfrm>
        </p:spPr>
        <p:txBody>
          <a:bodyPr>
            <a:normAutofit fontScale="92500" lnSpcReduction="10000"/>
          </a:bodyPr>
          <a:lstStyle/>
          <a:p>
            <a:pPr marL="0" indent="0">
              <a:buNone/>
            </a:pPr>
            <a:r>
              <a:rPr lang="en-US" sz="3500" b="1" dirty="0">
                <a:latin typeface="Times New Roman" pitchFamily="18" charset="0"/>
                <a:cs typeface="Times New Roman" pitchFamily="18" charset="0"/>
              </a:rPr>
              <a:t>Câu 2: </a:t>
            </a:r>
            <a:endParaRPr lang="vi-VN" sz="3500" dirty="0">
              <a:latin typeface="Times New Roman" pitchFamily="18" charset="0"/>
              <a:cs typeface="Times New Roman" pitchFamily="18" charset="0"/>
            </a:endParaRPr>
          </a:p>
          <a:p>
            <a:pPr marL="0" indent="0">
              <a:buNone/>
            </a:pPr>
            <a:r>
              <a:rPr lang="en-US" sz="3500" b="1" i="1" dirty="0">
                <a:latin typeface="Times New Roman" pitchFamily="18" charset="0"/>
                <a:cs typeface="Times New Roman" pitchFamily="18" charset="0"/>
              </a:rPr>
              <a:t>a/ Biện pháp tu từ có trong đoạn thơ thứ hai của bài thơ.  Tác dụng của biện pháp tu từ đó:</a:t>
            </a:r>
            <a:endParaRPr lang="vi-VN" sz="3500" dirty="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rPr>
              <a:t>- Điệp ngữ: </a:t>
            </a:r>
            <a:r>
              <a:rPr lang="en-US" sz="3500" i="1" dirty="0">
                <a:latin typeface="Times New Roman" pitchFamily="18" charset="0"/>
                <a:cs typeface="Times New Roman" pitchFamily="18" charset="0"/>
              </a:rPr>
              <a:t>Bao năm rồi</a:t>
            </a:r>
            <a:r>
              <a:rPr lang="en-US" sz="3500" dirty="0">
                <a:latin typeface="Times New Roman" pitchFamily="18" charset="0"/>
                <a:cs typeface="Times New Roman" pitchFamily="18" charset="0"/>
                <a:sym typeface="Wingdings"/>
              </a:rPr>
              <a:t>. Tác dụng</a:t>
            </a:r>
            <a:r>
              <a:rPr lang="en-US" sz="3500" dirty="0">
                <a:latin typeface="Times New Roman" pitchFamily="18" charset="0"/>
                <a:cs typeface="Times New Roman" pitchFamily="18" charset="0"/>
              </a:rPr>
              <a:t>: làm nổi bật (nhấn mạnh) cảm xúc nhớ thương người thầy</a:t>
            </a:r>
            <a:endParaRPr lang="vi-VN" sz="3500" dirty="0">
              <a:latin typeface="Times New Roman" pitchFamily="18" charset="0"/>
              <a:cs typeface="Times New Roman" pitchFamily="18" charset="0"/>
            </a:endParaRPr>
          </a:p>
          <a:p>
            <a:pPr marL="0" indent="0">
              <a:buNone/>
            </a:pPr>
            <a:r>
              <a:rPr lang="en-US" sz="3500" b="1" dirty="0">
                <a:latin typeface="Times New Roman" pitchFamily="18" charset="0"/>
                <a:cs typeface="Times New Roman" pitchFamily="18" charset="0"/>
              </a:rPr>
              <a:t>- Hoặc so sánh</a:t>
            </a:r>
            <a:r>
              <a:rPr lang="en-US" sz="3500" dirty="0">
                <a:latin typeface="Times New Roman" pitchFamily="18" charset="0"/>
                <a:cs typeface="Times New Roman" pitchFamily="18" charset="0"/>
              </a:rPr>
              <a:t>: </a:t>
            </a:r>
            <a:r>
              <a:rPr lang="en-US" sz="3500" i="1" dirty="0">
                <a:latin typeface="Times New Roman" pitchFamily="18" charset="0"/>
                <a:cs typeface="Times New Roman" pitchFamily="18" charset="0"/>
              </a:rPr>
              <a:t>mái chèo là những viên phấn trắng/ hoặc thầy là người lái đò cần mẫn</a:t>
            </a:r>
            <a:r>
              <a:rPr lang="en-US" sz="3500" dirty="0">
                <a:latin typeface="Times New Roman" pitchFamily="18" charset="0"/>
                <a:cs typeface="Times New Roman" pitchFamily="18" charset="0"/>
              </a:rPr>
              <a:t>. </a:t>
            </a:r>
            <a:r>
              <a:rPr lang="en-US" sz="3500" dirty="0">
                <a:latin typeface="Times New Roman" pitchFamily="18" charset="0"/>
                <a:cs typeface="Times New Roman" pitchFamily="18" charset="0"/>
                <a:sym typeface="Wingdings"/>
              </a:rPr>
              <a:t>Tác dụng: </a:t>
            </a:r>
            <a:r>
              <a:rPr lang="en-US" sz="3500" dirty="0">
                <a:latin typeface="Times New Roman" pitchFamily="18" charset="0"/>
                <a:cs typeface="Times New Roman" pitchFamily="18" charset="0"/>
              </a:rPr>
              <a:t>làm nổi bật cảm xúc của tác giả về người thầy/ hoặc làm nổi bật hình ảnh người thầy; làm cho câu thơ có hình ảnh, sinh động hơn…</a:t>
            </a:r>
            <a:endParaRPr lang="vi-VN" sz="3500" dirty="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rPr>
              <a:t>* Lưu ý: Chữ thầy có sự lặp lại trong bài nhưng không có giá trị nghệ thuật.</a:t>
            </a:r>
            <a:endParaRPr lang="vi-VN" sz="3800" dirty="0">
              <a:latin typeface="Times New Roman" pitchFamily="18" charset="0"/>
              <a:cs typeface="Times New Roman" pitchFamily="18" charset="0"/>
            </a:endParaRPr>
          </a:p>
          <a:p>
            <a:endParaRPr lang="vi-VN" dirty="0"/>
          </a:p>
        </p:txBody>
      </p:sp>
      <p:sp>
        <p:nvSpPr>
          <p:cNvPr id="5" name="Rectangle 4"/>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48546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6948" y="1066800"/>
            <a:ext cx="8977052" cy="4873752"/>
          </a:xfrm>
        </p:spPr>
        <p:txBody>
          <a:bodyPr/>
          <a:lstStyle/>
          <a:p>
            <a:pPr marL="0" indent="0">
              <a:buNone/>
            </a:pPr>
            <a:r>
              <a:rPr lang="en-US" sz="3200" b="1" i="1" dirty="0">
                <a:latin typeface="Times New Roman" pitchFamily="18" charset="0"/>
                <a:cs typeface="Times New Roman" pitchFamily="18" charset="0"/>
              </a:rPr>
              <a:t>b/ Giải thích thành ngữ “Ơn trả nghĩa đền”. Đặt câu với thành ngữ đó</a:t>
            </a:r>
            <a:endParaRPr lang="vi-VN"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 Giải thích thành ngữ “Ơn trả nghĩa đền”: có ơn phải trả, có nghĩa phải đền đáp/ chịu ơn ai thì phải trả ơn, ai sống tình nghĩa với mình thì mình phải đáp đền tình nghĩa đó…</a:t>
            </a:r>
            <a:endParaRPr lang="vi-VN"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 Đặt câu: Câu thành ngữ “ơn trả nghĩa đền” thể hiện thái độ ứng xử tốt đẹp giữa người với người trong cuộc sống.</a:t>
            </a:r>
            <a:endParaRPr lang="vi-VN" sz="3200" dirty="0">
              <a:latin typeface="Times New Roman" pitchFamily="18" charset="0"/>
              <a:cs typeface="Times New Roman" pitchFamily="18" charset="0"/>
            </a:endParaRPr>
          </a:p>
          <a:p>
            <a:endParaRPr lang="vi-VN" dirty="0"/>
          </a:p>
        </p:txBody>
      </p:sp>
      <p:sp>
        <p:nvSpPr>
          <p:cNvPr id="5" name="Rectangle 4"/>
          <p:cNvSpPr/>
          <p:nvPr/>
        </p:nvSpPr>
        <p:spPr>
          <a:xfrm>
            <a:off x="166948" y="76200"/>
            <a:ext cx="9601200"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HƯỚNG DẪN TRẢ LỜI CÂU HỎI</a:t>
            </a:r>
          </a:p>
        </p:txBody>
      </p:sp>
    </p:spTree>
    <p:extLst>
      <p:ext uri="{BB962C8B-B14F-4D97-AF65-F5344CB8AC3E}">
        <p14:creationId xmlns:p14="http://schemas.microsoft.com/office/powerpoint/2010/main" val="2986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hình ảnh pp trang 45b04e9e2c61b3 tại kho hình nền, ảnh đẹ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01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762612"/>
            <a:ext cx="9601200" cy="5940088"/>
          </a:xfrm>
          <a:prstGeom prst="rect">
            <a:avLst/>
          </a:prstGeom>
        </p:spPr>
        <p:txBody>
          <a:bodyPr wrap="square">
            <a:spAutoFit/>
          </a:bodyPr>
          <a:lstStyle/>
          <a:p>
            <a:endParaRPr lang="en-US" sz="3200" b="1" dirty="0">
              <a:solidFill>
                <a:srgbClr val="FF0000"/>
              </a:solidFill>
              <a:latin typeface="Times New Roman" pitchFamily="18" charset="0"/>
              <a:cs typeface="Times New Roman" pitchFamily="18" charset="0"/>
            </a:endParaRPr>
          </a:p>
          <a:p>
            <a:pPr algn="just"/>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phần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văn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bản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sau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trả</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lời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hỏi</a:t>
            </a:r>
            <a:endParaRPr lang="en-US" sz="3200" b="1" dirty="0">
              <a:solidFill>
                <a:prstClr val="black"/>
              </a:solidFill>
              <a:latin typeface="Times New Roman" pitchFamily="18" charset="0"/>
              <a:cs typeface="Times New Roman" pitchFamily="18" charset="0"/>
            </a:endParaRPr>
          </a:p>
          <a:p>
            <a:pPr algn="ctr"/>
            <a:r>
              <a:rPr lang="en-US" sz="3200" b="1" dirty="0">
                <a:solidFill>
                  <a:prstClr val="black"/>
                </a:solidFill>
                <a:latin typeface="Times New Roman" pitchFamily="18" charset="0"/>
                <a:cs typeface="Times New Roman" pitchFamily="18" charset="0"/>
              </a:rPr>
              <a:t>	</a:t>
            </a:r>
            <a:r>
              <a:rPr lang="en-US" sz="2800" i="1" dirty="0">
                <a:latin typeface="Times New Roman" pitchFamily="18" charset="0"/>
                <a:cs typeface="Times New Roman" pitchFamily="18" charset="0"/>
              </a:rPr>
              <a:t>Con ong làm mật, yêu hoa</a:t>
            </a: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Con cá bơi, yêu nước; con chim ca, yêu trời</a:t>
            </a: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Con người muốn sống, con ơi</a:t>
            </a: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Phải yêu đồng chí, yêu người anh em.</a:t>
            </a:r>
            <a:br>
              <a:rPr lang="en-US" sz="2800" i="1" dirty="0">
                <a:latin typeface="Times New Roman" pitchFamily="18" charset="0"/>
                <a:cs typeface="Times New Roman" pitchFamily="18" charset="0"/>
              </a:rPr>
            </a:b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Một ngôi sao chẳng sáng đêm</a:t>
            </a: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Một thân lúa chín, chẳng nên mùa vàng</a:t>
            </a: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Một người - đâu phải nhân gian</a:t>
            </a:r>
            <a:br>
              <a:rPr lang="en-US" sz="2800" i="1" dirty="0">
                <a:latin typeface="Times New Roman" pitchFamily="18" charset="0"/>
                <a:cs typeface="Times New Roman" pitchFamily="18" charset="0"/>
              </a:rPr>
            </a:br>
            <a:r>
              <a:rPr lang="en-US" sz="2800" i="1" dirty="0">
                <a:latin typeface="Times New Roman" pitchFamily="18" charset="0"/>
                <a:cs typeface="Times New Roman" pitchFamily="18" charset="0"/>
              </a:rPr>
              <a:t>Sống chăng, một đốm lửa tàn mà thôi!</a:t>
            </a:r>
            <a:endParaRPr lang="vi-VN" sz="2800" dirty="0">
              <a:latin typeface="Times New Roman" pitchFamily="18" charset="0"/>
              <a:cs typeface="Times New Roman" pitchFamily="18" charset="0"/>
            </a:endParaRPr>
          </a:p>
          <a:p>
            <a:pPr algn="ctr"/>
            <a:r>
              <a:rPr lang="en-US" sz="2800" b="1" i="1" dirty="0"/>
              <a:t>                                           (Lời ru – Tố Hữu)</a:t>
            </a:r>
            <a:endParaRPr lang="vi-VN" sz="2800" dirty="0"/>
          </a:p>
          <a:p>
            <a:endParaRPr lang="en-US" sz="3200" dirty="0">
              <a:latin typeface="Times New Roman" pitchFamily="18" charset="0"/>
              <a:cs typeface="Times New Roman" pitchFamily="18" charset="0"/>
            </a:endParaRPr>
          </a:p>
        </p:txBody>
      </p:sp>
      <p:sp>
        <p:nvSpPr>
          <p:cNvPr id="4" name="Rectangle 3"/>
          <p:cNvSpPr/>
          <p:nvPr/>
        </p:nvSpPr>
        <p:spPr>
          <a:xfrm>
            <a:off x="4320541" y="-3382"/>
            <a:ext cx="1529577" cy="646331"/>
          </a:xfrm>
          <a:prstGeom prst="rect">
            <a:avLst/>
          </a:prstGeom>
          <a:solidFill>
            <a:srgbClr val="FF0000"/>
          </a:solidFill>
        </p:spPr>
        <p:txBody>
          <a:bodyPr wrap="square">
            <a:spAutoFit/>
          </a:bodyPr>
          <a:lstStyle/>
          <a:p>
            <a:r>
              <a:rPr lang="en-US" sz="3600" b="1" u="sng" dirty="0">
                <a:solidFill>
                  <a:prstClr val="white"/>
                </a:solidFill>
                <a:latin typeface="Times New Roman" pitchFamily="18" charset="0"/>
                <a:cs typeface="Times New Roman" pitchFamily="18" charset="0"/>
              </a:rPr>
              <a:t>ĐỀ 2 </a:t>
            </a:r>
            <a:endParaRPr lang="en-US" sz="36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813910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8)">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1333</TotalTime>
  <Words>2159</Words>
  <Application>Microsoft Office PowerPoint</Application>
  <PresentationFormat>Custom</PresentationFormat>
  <Paragraphs>148</Paragraphs>
  <Slides>22</Slides>
  <Notes>1</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Century Schoolbook</vt:lpstr>
      <vt:lpstr>Times New Roman</vt:lpstr>
      <vt:lpstr>Wingdings</vt:lpstr>
      <vt:lpstr>Wingdings 2</vt:lpstr>
      <vt:lpstr>Oriel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INS</dc:creator>
  <cp:lastModifiedBy>Thuan An Nguyen Thi</cp:lastModifiedBy>
  <cp:revision>86</cp:revision>
  <dcterms:created xsi:type="dcterms:W3CDTF">2020-04-19T07:13:56Z</dcterms:created>
  <dcterms:modified xsi:type="dcterms:W3CDTF">2021-10-28T12:46:32Z</dcterms:modified>
</cp:coreProperties>
</file>